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9" r:id="rId11"/>
    <p:sldId id="270" r:id="rId12"/>
    <p:sldId id="276" r:id="rId13"/>
    <p:sldId id="285" r:id="rId14"/>
    <p:sldId id="268" r:id="rId15"/>
    <p:sldId id="272" r:id="rId16"/>
    <p:sldId id="273" r:id="rId17"/>
    <p:sldId id="277" r:id="rId18"/>
    <p:sldId id="274" r:id="rId19"/>
    <p:sldId id="278" r:id="rId20"/>
    <p:sldId id="287" r:id="rId21"/>
    <p:sldId id="283" r:id="rId22"/>
    <p:sldId id="289" r:id="rId23"/>
    <p:sldId id="275" r:id="rId24"/>
    <p:sldId id="284" r:id="rId25"/>
    <p:sldId id="290" r:id="rId26"/>
    <p:sldId id="281" r:id="rId27"/>
    <p:sldId id="28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oi, Daegyun (choidg)" initials="CD(" lastIdx="1" clrIdx="0">
    <p:extLst>
      <p:ext uri="{19B8F6BF-5375-455C-9EA6-DF929625EA0E}">
        <p15:presenceInfo xmlns:p15="http://schemas.microsoft.com/office/powerpoint/2012/main" userId="Choi, Daegyun (choidg)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00FF"/>
    <a:srgbClr val="FF00FF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56E10D-2EEA-CE94-6B10-3F17F146F922}" v="21" dt="2023-01-13T20:17:17.309"/>
    <p1510:client id="{37CE4169-245E-93E4-DC5F-D4870D199A71}" v="7" dt="2023-01-13T17:52:01.654"/>
    <p1510:client id="{49AFEF65-8AE1-E634-1FDD-20BD54A51C36}" v="1" dt="2023-01-17T03:36:17.863"/>
    <p1510:client id="{692FDB98-7E61-8E2A-5530-76231753F16F}" v="177" dt="2023-01-10T09:20:57.902"/>
    <p1510:client id="{719F77EB-95E4-9FF6-763B-70789A876F21}" v="12" dt="2023-02-01T08:30:01.835"/>
    <p1510:client id="{75FC0EEF-B7E8-3B88-92EA-F40C670CF875}" v="1738" dt="2023-01-11T04:14:37.137"/>
    <p1510:client id="{7AE891C0-7D4B-E1B6-BC3F-BAF3C7D0E2BE}" v="1718" dt="2023-01-17T08:42:53.975"/>
    <p1510:client id="{8955C6A1-12DB-3246-70C0-E5B95A70BFAA}" v="1971" dt="2023-01-09T09:07:50.713"/>
    <p1510:client id="{C0FC3178-1129-DDF7-E230-8CC2982D1836}" v="24" dt="2023-01-09T09:18:06.901"/>
    <p1510:client id="{CD0FA050-433D-813C-A390-0BE8AF3464E2}" v="2" dt="2023-02-01T08:28:51.807"/>
    <p1510:client id="{EAF47027-B066-2AFF-4FB4-95AA46ACC5F1}" v="6" dt="2023-01-16T05:16:28.403"/>
    <p1510:client id="{F0816803-9C0A-72A6-9B9E-DAA512A985EE}" v="69" dt="2023-01-10T09:35:24.045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1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5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FBDAEE7-1AAA-16C5-0193-8340502187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FF8385-56C4-ED6B-86E4-820804DEEE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AF08B-5B40-4287-9F31-CB9634E13165}" type="datetimeFigureOut">
              <a:rPr lang="en-US" smtClean="0"/>
              <a:t>7/29/2023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DCF4F0-EF61-0F64-D3EE-5DF5FCC220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493AF0-1BF1-E4F9-EF1E-904F60BEC1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0B1B1-E959-4CF6-844C-E7001B710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908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8BDBFE-F20C-45F2-9864-B053ED23DA17}" type="datetimeFigureOut">
              <a:rPr lang="en-US" smtClean="0"/>
              <a:t>7/29/2023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0E6AD-12FC-4986-8FA0-C35ADB60C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375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Limited processing capability, smaller computers, due to size, weight, power intake, radiation tolerance and fault tolerance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Lack of data: For supervised, object detection labels much effort. For unsupervised, semi-supervised, self-supervised, lack of data with space objects in them.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Data present are from marketing material and launch recordings, single angle, same quality --&gt; Bad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E6AD-12FC-4986-8FA0-C35ADB60C66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23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The 3 test sets and 1 train set. </a:t>
            </a:r>
            <a:r>
              <a:rPr lang="en-US" err="1">
                <a:cs typeface="Calibri"/>
              </a:rPr>
              <a:t>Agency_testset</a:t>
            </a:r>
            <a:r>
              <a:rPr lang="en-US">
                <a:cs typeface="Calibri"/>
              </a:rPr>
              <a:t> contains </a:t>
            </a:r>
            <a:r>
              <a:rPr lang="en-US" err="1">
                <a:cs typeface="Calibri"/>
              </a:rPr>
              <a:t>miscellanious</a:t>
            </a:r>
            <a:r>
              <a:rPr lang="en-US">
                <a:cs typeface="Calibri"/>
              </a:rPr>
              <a:t> images, various angles. </a:t>
            </a:r>
            <a:r>
              <a:rPr lang="en-US" err="1">
                <a:cs typeface="Calibri"/>
              </a:rPr>
              <a:t>Far_testsets</a:t>
            </a:r>
            <a:r>
              <a:rPr lang="en-US">
                <a:cs typeface="Calibri"/>
              </a:rPr>
              <a:t> from JAXA point camera downward, with earth atmosphere and land as the background. </a:t>
            </a:r>
            <a:r>
              <a:rPr lang="en-US" err="1">
                <a:cs typeface="Calibri"/>
              </a:rPr>
              <a:t>Deployment_testset</a:t>
            </a:r>
            <a:r>
              <a:rPr lang="en-US">
                <a:cs typeface="Calibri"/>
              </a:rPr>
              <a:t> are from international space station set angles. Also has unlabeled images and sequences for the purpose of domain adaptation. Will be accessible to the public.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E6AD-12FC-4986-8FA0-C35ADB60C66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288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Conclude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E6AD-12FC-4986-8FA0-C35ADB60C66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79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Baseline: For false predictions</a:t>
            </a:r>
          </a:p>
          <a:p>
            <a:r>
              <a:rPr lang="en-US">
                <a:cs typeface="Calibri"/>
              </a:rPr>
              <a:t>RS2000: More generalization, thanks to background in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E6AD-12FC-4986-8FA0-C35ADB60C66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5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0BF71-873B-44B0-89FC-F8BEAC7D5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14481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D3BA28-07B4-4B3B-98DC-6EEE460EE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82966"/>
            <a:ext cx="9144000" cy="4931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F571F64-7066-4169-BBA7-18D68173A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7055" y="64772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C5469E-09D3-4628-A41B-27E89DA77CAE}" type="datetime1">
              <a:rPr lang="en-US" smtClean="0"/>
              <a:t>7/29/2023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F50A316-BAEC-4B2F-9ECA-16D0C127C9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400" y="6477262"/>
            <a:ext cx="5029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altLang="en-US"/>
              <a:t>Position, Name, Email, Phone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C76DF0-E86F-462D-B15D-37B60E7A95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29068" y="64772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C791B4F-9D1B-4131-9CCD-7AD8152295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02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33F4C-2545-44B1-BB0C-9E46A48B4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869" y="22419"/>
            <a:ext cx="10002417" cy="100122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82123-FBC1-4138-910B-8A38CFE74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1130881"/>
            <a:ext cx="11830050" cy="5212080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20000"/>
              </a:lnSpc>
              <a:buFont typeface="Wingdings" panose="05000000000000000000" pitchFamily="2" charset="2"/>
              <a:buChar char="Ø"/>
              <a:defRPr sz="2200">
                <a:latin typeface="+mn-lt"/>
                <a:cs typeface="Arial" panose="020B0604020202020204" pitchFamily="34" charset="0"/>
              </a:defRPr>
            </a:lvl1pPr>
            <a:lvl2pPr marL="512763" indent="-284163">
              <a:lnSpc>
                <a:spcPct val="120000"/>
              </a:lnSpc>
              <a:buFont typeface="Wingdings" panose="05000000000000000000" pitchFamily="2" charset="2"/>
              <a:buChar char="ü"/>
              <a:defRPr sz="2000">
                <a:latin typeface="+mn-lt"/>
                <a:cs typeface="Arial" panose="020B0604020202020204" pitchFamily="34" charset="0"/>
              </a:defRPr>
            </a:lvl2pPr>
            <a:lvl3pPr marL="690563" indent="-171450">
              <a:lnSpc>
                <a:spcPct val="120000"/>
              </a:lnSpc>
              <a:buFont typeface="Times New Roman" panose="02020603050405020304" pitchFamily="18" charset="0"/>
              <a:buChar char="̶"/>
              <a:defRPr sz="1800">
                <a:latin typeface="+mn-lt"/>
                <a:cs typeface="Arial" panose="020B0604020202020204" pitchFamily="34" charset="0"/>
              </a:defRPr>
            </a:lvl3pPr>
            <a:lvl4pPr marL="858838" indent="-227013">
              <a:lnSpc>
                <a:spcPct val="120000"/>
              </a:lnSpc>
              <a:defRPr sz="1600">
                <a:latin typeface="+mn-lt"/>
                <a:cs typeface="Arial" panose="020B0604020202020204" pitchFamily="34" charset="0"/>
              </a:defRPr>
            </a:lvl4pPr>
            <a:lvl5pPr marL="1027113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00797649-7E95-43F2-A145-457B02FB0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7055" y="64772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F0ADFA-F81E-43C6-B766-A1F237913724}" type="datetime1">
              <a:rPr lang="en-US" smtClean="0"/>
              <a:t>7/29/2023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39B1FA9-850B-4195-BB38-7084B97B02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400" y="6477262"/>
            <a:ext cx="5029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altLang="en-US"/>
              <a:t>Position, Name, Email, Phone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C9A7A17-AF10-42FE-B7AA-2128533804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29068" y="64772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C791B4F-9D1B-4131-9CCD-7AD8152295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752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61A538-15AE-4B96-8BDE-3527647B1D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7055" y="6477262"/>
            <a:ext cx="2743200" cy="365125"/>
          </a:xfrm>
          <a:prstGeom prst="rect">
            <a:avLst/>
          </a:prstGeom>
        </p:spPr>
        <p:txBody>
          <a:bodyPr/>
          <a:lstStyle/>
          <a:p>
            <a:fld id="{DBB91B86-3106-4169-AB32-487E5911DEEB}" type="datetime1">
              <a:rPr lang="en-US" smtClean="0"/>
              <a:t>7/29/2023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0E41DF-F8D4-409C-B604-7B7A97918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0" y="6477262"/>
            <a:ext cx="5029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Daegyun Choi, PhD Candidate, choidg@mail.uc.edu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E3085-A316-498E-8247-A5ED48104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068" y="6477262"/>
            <a:ext cx="2743200" cy="365125"/>
          </a:xfrm>
          <a:prstGeom prst="rect">
            <a:avLst/>
          </a:prstGeom>
        </p:spPr>
        <p:txBody>
          <a:bodyPr/>
          <a:lstStyle/>
          <a:p>
            <a:fld id="{9C791B4F-9D1B-4131-9CCD-7AD815229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188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FDE59D9-45E4-4A2A-B594-A6937B868D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b="48381"/>
          <a:stretch/>
        </p:blipFill>
        <p:spPr>
          <a:xfrm>
            <a:off x="0" y="0"/>
            <a:ext cx="12192000" cy="1057275"/>
          </a:xfrm>
          <a:prstGeom prst="rect">
            <a:avLst/>
          </a:prstGeom>
        </p:spPr>
      </p:pic>
      <p:pic>
        <p:nvPicPr>
          <p:cNvPr id="16" name="Picture 15" descr="A picture containing text&#10;&#10;Description automatically generated">
            <a:extLst>
              <a:ext uri="{FF2B5EF4-FFF2-40B4-BE49-F238E27FC236}">
                <a16:creationId xmlns:a16="http://schemas.microsoft.com/office/drawing/2014/main" id="{F766CCAE-023F-4A3E-B1AF-DA6D6490846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787" y="165039"/>
            <a:ext cx="1518504" cy="682686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BE610-7D0F-4B1C-A6B9-0D25BD356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0B532-A099-46A3-B980-33443295E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506E7-43F1-47B3-8AEF-CD0BA9C81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7055" y="64772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0FECC-BD0C-4199-BAA0-54AAAD4FBD55}" type="datetime1">
              <a:rPr lang="en-US" smtClean="0"/>
              <a:t>7/29/2023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54B9A-5549-4537-8B96-2BCCEDBDA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400" y="6477262"/>
            <a:ext cx="5029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altLang="en-US"/>
              <a:t>Position, Name, Email, Phone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877FCE-D002-4FD1-82E3-AC1AF04F49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29068" y="64772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C791B4F-9D1B-4131-9CCD-7AD81522953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82A743-C573-3FFC-D5CA-E3765192E7D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3800" y="6471608"/>
            <a:ext cx="1096671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1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t26Z1EJIDc" TargetMode="External"/><Relationship Id="rId2" Type="http://schemas.openxmlformats.org/officeDocument/2006/relationships/hyperlink" Target="https://common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umans-in-space.jaxa.jp/en/" TargetMode="External"/><Relationship Id="rId4" Type="http://schemas.openxmlformats.org/officeDocument/2006/relationships/hyperlink" Target="https://iss.jaxa.jp/en/kiboexp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89E55-365C-84E5-AB2C-779E4C1CB6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759" y="1122363"/>
            <a:ext cx="11653344" cy="3272161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Space Inspection for </a:t>
            </a:r>
            <a:br>
              <a:rPr lang="en-US">
                <a:ea typeface="+mj-lt"/>
                <a:cs typeface="+mj-lt"/>
              </a:rPr>
            </a:br>
            <a:r>
              <a:rPr lang="en-US">
                <a:ea typeface="+mj-lt"/>
                <a:cs typeface="+mj-lt"/>
              </a:rPr>
              <a:t>CubeSats and Other Space</a:t>
            </a:r>
            <a:br>
              <a:rPr lang="en-US">
                <a:ea typeface="+mj-lt"/>
                <a:cs typeface="+mj-lt"/>
              </a:rPr>
            </a:br>
            <a:r>
              <a:rPr lang="en-US">
                <a:ea typeface="+mj-lt"/>
                <a:cs typeface="+mj-lt"/>
              </a:rPr>
              <a:t>Targets using Object Detection in Images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A729DF-75C9-DA6C-8E07-01CF18D502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6747"/>
            <a:ext cx="9144000" cy="2100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Anh Quoc Nguyen and </a:t>
            </a:r>
            <a:r>
              <a:rPr lang="en-US" err="1">
                <a:ea typeface="+mn-lt"/>
                <a:cs typeface="+mn-lt"/>
              </a:rPr>
              <a:t>Donghoon</a:t>
            </a:r>
            <a:r>
              <a:rPr lang="en-US">
                <a:ea typeface="+mn-lt"/>
                <a:cs typeface="+mn-lt"/>
              </a:rPr>
              <a:t> Kim</a:t>
            </a:r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2023 AAS/AIAA Space Flight Mechanics Meeting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Austin, Texas, Jan 15-19, 2023</a:t>
            </a:r>
          </a:p>
        </p:txBody>
      </p:sp>
    </p:spTree>
    <p:extLst>
      <p:ext uri="{BB962C8B-B14F-4D97-AF65-F5344CB8AC3E}">
        <p14:creationId xmlns:p14="http://schemas.microsoft.com/office/powerpoint/2010/main" val="493118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91BF2-337C-118D-71BE-989A0C0F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3. Model Training and Evaluation: Object Detection and YOLOv7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169F12-B5A7-385D-105F-D0E23D3DD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6C4AB1-9629-72C7-45D7-86AAC0AAB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1130881"/>
            <a:ext cx="6773141" cy="52120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Arial"/>
              </a:rPr>
              <a:t>Object Detection outputs: Location of Bounding boxes, Confidence score, and Object Class probability</a:t>
            </a:r>
            <a:endParaRPr lang="en-US" dirty="0">
              <a:ea typeface="+mn-lt"/>
              <a:cs typeface="Arial"/>
            </a:endParaRPr>
          </a:p>
          <a:p>
            <a:r>
              <a:rPr lang="en-US" dirty="0">
                <a:ea typeface="+mn-lt"/>
                <a:cs typeface="Arial"/>
              </a:rPr>
              <a:t>YOLOv7 is a state-of-the-art real time object detection*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==&gt; Considering the trade-off between accuracy, speed and weight, YOLOv7 is chosen for experimentation</a:t>
            </a:r>
            <a:endParaRPr lang="en-US" dirty="0">
              <a:cs typeface="Arial"/>
            </a:endParaRPr>
          </a:p>
          <a:p>
            <a:endParaRPr lang="en-US" dirty="0">
              <a:cs typeface="Arial"/>
            </a:endParaRPr>
          </a:p>
          <a:p>
            <a:pPr marL="0" indent="0">
              <a:buNone/>
            </a:pPr>
            <a:endParaRPr lang="en-US" dirty="0">
              <a:cs typeface="Arial"/>
            </a:endParaRPr>
          </a:p>
          <a:p>
            <a:pPr marL="0" indent="0">
              <a:buNone/>
            </a:pPr>
            <a:endParaRPr lang="en-US" dirty="0">
              <a:cs typeface="Arial"/>
            </a:endParaRPr>
          </a:p>
          <a:p>
            <a:pPr marL="0" indent="0">
              <a:buNone/>
            </a:pPr>
            <a:r>
              <a:rPr lang="en-US" sz="1500" dirty="0">
                <a:cs typeface="Arial"/>
              </a:rPr>
              <a:t>* YOLOv7</a:t>
            </a:r>
            <a:r>
              <a:rPr lang="en-US" sz="1500" baseline="30000" dirty="0">
                <a:cs typeface="Arial"/>
              </a:rPr>
              <a:t>6</a:t>
            </a:r>
            <a:r>
              <a:rPr lang="en-US" sz="1500" dirty="0">
                <a:cs typeface="Arial"/>
              </a:rPr>
              <a:t> reached 51.4% </a:t>
            </a:r>
            <a:r>
              <a:rPr lang="en-US" sz="1500" dirty="0" err="1">
                <a:cs typeface="Arial"/>
              </a:rPr>
              <a:t>mAP</a:t>
            </a:r>
            <a:r>
              <a:rPr lang="en-US" sz="1500" dirty="0">
                <a:cs typeface="Arial"/>
              </a:rPr>
              <a:t> (mean Average Precision) on COCO </a:t>
            </a:r>
            <a:r>
              <a:rPr lang="en-US" sz="1500" dirty="0" err="1">
                <a:cs typeface="Arial"/>
              </a:rPr>
              <a:t>testset</a:t>
            </a:r>
            <a:r>
              <a:rPr lang="en-US" sz="1500" dirty="0">
                <a:cs typeface="Arial"/>
              </a:rPr>
              <a:t>, at 161 FPS on a V100 GPU. YOLOv7-Tiny reached 286 FPS, but suffered about 20% decrease in </a:t>
            </a:r>
            <a:r>
              <a:rPr lang="en-US" sz="1500" dirty="0" err="1">
                <a:cs typeface="Arial"/>
              </a:rPr>
              <a:t>mAP</a:t>
            </a:r>
            <a:endParaRPr lang="en-US" sz="1500" dirty="0" err="1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5" descr="Diagram&#10;&#10;Description automatically generated">
            <a:extLst>
              <a:ext uri="{FF2B5EF4-FFF2-40B4-BE49-F238E27FC236}">
                <a16:creationId xmlns:a16="http://schemas.microsoft.com/office/drawing/2014/main" id="{FAAFF692-D372-6A0A-9204-6894AC6AE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582" y="2340072"/>
            <a:ext cx="3518568" cy="31270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C692A5-626A-1C60-C274-F5F77BFC2D08}"/>
              </a:ext>
            </a:extLst>
          </p:cNvPr>
          <p:cNvSpPr txBox="1"/>
          <p:nvPr/>
        </p:nvSpPr>
        <p:spPr>
          <a:xfrm>
            <a:off x="8035635" y="5611090"/>
            <a:ext cx="29614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YOLOv7 default architecture</a:t>
            </a:r>
          </a:p>
        </p:txBody>
      </p:sp>
    </p:spTree>
    <p:extLst>
      <p:ext uri="{BB962C8B-B14F-4D97-AF65-F5344CB8AC3E}">
        <p14:creationId xmlns:p14="http://schemas.microsoft.com/office/powerpoint/2010/main" val="3369664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E0A82-02DF-68AC-8016-C7E641F97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3. Model Training and Evaluation: Pipeline Configuration </a:t>
            </a:r>
            <a:endParaRPr lang="en-US" b="0">
              <a:ea typeface="+mj-lt"/>
              <a:cs typeface="+mj-lt"/>
            </a:endParaRPr>
          </a:p>
        </p:txBody>
      </p:sp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8322E589-07E7-3238-1B96-028A13F13B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07605" y="2680494"/>
            <a:ext cx="7291583" cy="201890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42E464-62AF-53CD-67EB-3A3E8F4C84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9A6F0C7C-66E2-ADB1-D176-8F32EF555948}"/>
              </a:ext>
            </a:extLst>
          </p:cNvPr>
          <p:cNvSpPr txBox="1">
            <a:spLocks/>
          </p:cNvSpPr>
          <p:nvPr/>
        </p:nvSpPr>
        <p:spPr>
          <a:xfrm>
            <a:off x="180975" y="1130881"/>
            <a:ext cx="4773722" cy="7757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512763" indent="-28416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690563" indent="-1714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Times New Roman" panose="02020603050405020304" pitchFamily="18" charset="0"/>
              <a:buChar char="̶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858838" indent="-22701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027113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 Compare the performance of model trained on the same conditions but different dataset: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16" name="Content Placeholder 6">
            <a:extLst>
              <a:ext uri="{FF2B5EF4-FFF2-40B4-BE49-F238E27FC236}">
                <a16:creationId xmlns:a16="http://schemas.microsoft.com/office/drawing/2014/main" id="{CDFC3B88-7BD0-F0F2-CB55-70ACA1F5AC43}"/>
              </a:ext>
            </a:extLst>
          </p:cNvPr>
          <p:cNvSpPr txBox="1">
            <a:spLocks/>
          </p:cNvSpPr>
          <p:nvPr/>
        </p:nvSpPr>
        <p:spPr>
          <a:xfrm>
            <a:off x="176800" y="1909583"/>
            <a:ext cx="4773722" cy="143339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512763" indent="-28416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690563" indent="-1714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Times New Roman" panose="02020603050405020304" pitchFamily="18" charset="0"/>
              <a:buChar char="̶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858838" indent="-22701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027113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cs typeface="Arial"/>
              </a:rPr>
              <a:t>1. Value of synthetic data</a:t>
            </a:r>
            <a:endParaRPr lang="en-US" b="1" dirty="0"/>
          </a:p>
          <a:p>
            <a:pPr>
              <a:buChar char="§"/>
            </a:pPr>
            <a:r>
              <a:rPr lang="en-US" dirty="0">
                <a:cs typeface="Arial"/>
              </a:rPr>
              <a:t>Baseline  : 37 real images from NASA</a:t>
            </a:r>
            <a:endParaRPr lang="en-US" dirty="0"/>
          </a:p>
          <a:p>
            <a:pPr>
              <a:buChar char="§"/>
            </a:pPr>
            <a:r>
              <a:rPr lang="en-US" dirty="0">
                <a:ea typeface="+mn-lt"/>
                <a:cs typeface="+mn-lt"/>
              </a:rPr>
              <a:t>Synthetic : </a:t>
            </a:r>
            <a:r>
              <a:rPr lang="en-US" dirty="0">
                <a:cs typeface="Arial"/>
              </a:rPr>
              <a:t>2,000 synthetic images</a:t>
            </a:r>
            <a:endParaRPr lang="en-US" dirty="0"/>
          </a:p>
          <a:p>
            <a:pPr>
              <a:buChar char="§"/>
            </a:pPr>
            <a:r>
              <a:rPr lang="en-US" dirty="0">
                <a:cs typeface="Arial"/>
              </a:rPr>
              <a:t>RS2000    : 2,000 synthetic + 37 real images</a:t>
            </a:r>
            <a:endParaRPr lang="en-US" dirty="0"/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6C2E11ED-9F8C-5FD9-AD87-60924E896FE5}"/>
              </a:ext>
            </a:extLst>
          </p:cNvPr>
          <p:cNvSpPr txBox="1">
            <a:spLocks/>
          </p:cNvSpPr>
          <p:nvPr/>
        </p:nvSpPr>
        <p:spPr>
          <a:xfrm>
            <a:off x="176800" y="2953418"/>
            <a:ext cx="4773722" cy="107849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512763" indent="-28416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690563" indent="-1714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Times New Roman" panose="02020603050405020304" pitchFamily="18" charset="0"/>
              <a:buChar char="̶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858838" indent="-22701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027113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b="1" dirty="0">
                <a:cs typeface="Arial"/>
              </a:rPr>
              <a:t>2. Generation mode</a:t>
            </a:r>
            <a:endParaRPr lang="en-US" b="1" dirty="0"/>
          </a:p>
          <a:p>
            <a:pPr marL="342900" indent="-342900">
              <a:buChar char="§"/>
            </a:pPr>
            <a:r>
              <a:rPr lang="en-US" dirty="0" err="1">
                <a:ea typeface="+mn-lt"/>
                <a:cs typeface="Arial"/>
              </a:rPr>
              <a:t>empty_space</a:t>
            </a:r>
            <a:r>
              <a:rPr lang="en-US" dirty="0">
                <a:ea typeface="+mn-lt"/>
                <a:cs typeface="Arial"/>
              </a:rPr>
              <a:t> : 2,000 empty space background 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73DD1FA1-0615-9102-4C1F-BDFED9CC79CA}"/>
              </a:ext>
            </a:extLst>
          </p:cNvPr>
          <p:cNvSpPr txBox="1">
            <a:spLocks/>
          </p:cNvSpPr>
          <p:nvPr/>
        </p:nvSpPr>
        <p:spPr>
          <a:xfrm>
            <a:off x="176800" y="4028569"/>
            <a:ext cx="4784160" cy="8175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512763" indent="-28416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690563" indent="-1714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Times New Roman" panose="02020603050405020304" pitchFamily="18" charset="0"/>
              <a:buChar char="̶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858838" indent="-22701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027113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ea typeface="+mn-lt"/>
                <a:cs typeface="Arial"/>
              </a:rPr>
              <a:t>3. Number of training samples</a:t>
            </a:r>
            <a:endParaRPr lang="en-US" b="1" dirty="0">
              <a:ea typeface="+mn-lt"/>
            </a:endParaRPr>
          </a:p>
          <a:p>
            <a:pPr marL="342900" indent="-342900">
              <a:buChar char="§"/>
            </a:pPr>
            <a:r>
              <a:rPr lang="en-US" dirty="0">
                <a:ea typeface="+mn-lt"/>
                <a:cs typeface="Calibri"/>
              </a:rPr>
              <a:t>RS5000            : 5,000 synthetic + 111 real images</a:t>
            </a:r>
          </a:p>
          <a:p>
            <a:pPr marL="0" indent="0">
              <a:buNone/>
            </a:pPr>
            <a:endParaRPr lang="en-US" b="1" dirty="0">
              <a:cs typeface="Calibri"/>
            </a:endParaRP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90F46FB4-7CCA-7A91-2700-39A571A1A1F9}"/>
              </a:ext>
            </a:extLst>
          </p:cNvPr>
          <p:cNvSpPr txBox="1">
            <a:spLocks/>
          </p:cNvSpPr>
          <p:nvPr/>
        </p:nvSpPr>
        <p:spPr>
          <a:xfrm>
            <a:off x="176799" y="4769691"/>
            <a:ext cx="4721531" cy="170479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512763" indent="-28416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690563" indent="-1714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Times New Roman" panose="02020603050405020304" pitchFamily="18" charset="0"/>
              <a:buChar char="̶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858838" indent="-227013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027113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4. Tuning RS2000*</a:t>
            </a:r>
            <a:endParaRPr lang="en-US" dirty="0">
              <a:ea typeface="+mn-lt"/>
              <a:cs typeface="+mn-lt"/>
            </a:endParaRPr>
          </a:p>
          <a:p>
            <a:pPr marL="342900" indent="-342900">
              <a:buFont typeface="Wingdings,Sans-Serif"/>
              <a:buChar char="§"/>
            </a:pPr>
            <a:r>
              <a:rPr lang="en-US" dirty="0">
                <a:ea typeface="+mn-lt"/>
                <a:cs typeface="+mn-lt"/>
              </a:rPr>
              <a:t>RS2000_tuned: 2,000 synthetic + 37 real images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* with adding training image weights, training on multiple scales of the input, evolving hyper-parameters, and adding more data augmentation</a:t>
            </a:r>
            <a:endParaRPr lang="en-US" dirty="0"/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23" name="Right Bracket 22">
            <a:extLst>
              <a:ext uri="{FF2B5EF4-FFF2-40B4-BE49-F238E27FC236}">
                <a16:creationId xmlns:a16="http://schemas.microsoft.com/office/drawing/2014/main" id="{9379B019-1BD6-E3FF-3A2E-34C2680FBE58}"/>
              </a:ext>
            </a:extLst>
          </p:cNvPr>
          <p:cNvSpPr/>
          <p:nvPr/>
        </p:nvSpPr>
        <p:spPr>
          <a:xfrm>
            <a:off x="3950876" y="2261992"/>
            <a:ext cx="167097" cy="1018783"/>
          </a:xfrm>
          <a:prstGeom prst="rightBracket">
            <a:avLst/>
          </a:prstGeom>
          <a:ln w="28575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Bracket 23">
            <a:extLst>
              <a:ext uri="{FF2B5EF4-FFF2-40B4-BE49-F238E27FC236}">
                <a16:creationId xmlns:a16="http://schemas.microsoft.com/office/drawing/2014/main" id="{C12FACA2-162C-3362-26A4-5DBFCBD31777}"/>
              </a:ext>
            </a:extLst>
          </p:cNvPr>
          <p:cNvSpPr/>
          <p:nvPr/>
        </p:nvSpPr>
        <p:spPr>
          <a:xfrm flipH="1">
            <a:off x="5234877" y="3431087"/>
            <a:ext cx="156491" cy="517741"/>
          </a:xfrm>
          <a:prstGeom prst="rightBracket">
            <a:avLst/>
          </a:prstGeom>
          <a:ln w="28575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ket 25">
            <a:extLst>
              <a:ext uri="{FF2B5EF4-FFF2-40B4-BE49-F238E27FC236}">
                <a16:creationId xmlns:a16="http://schemas.microsoft.com/office/drawing/2014/main" id="{22B61CF6-4BFA-6B46-42DE-A26D43007D69}"/>
              </a:ext>
            </a:extLst>
          </p:cNvPr>
          <p:cNvSpPr/>
          <p:nvPr/>
        </p:nvSpPr>
        <p:spPr>
          <a:xfrm>
            <a:off x="4228536" y="3687871"/>
            <a:ext cx="104467" cy="329852"/>
          </a:xfrm>
          <a:prstGeom prst="rightBracket">
            <a:avLst/>
          </a:prstGeom>
          <a:ln w="28575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Bracket 27">
            <a:extLst>
              <a:ext uri="{FF2B5EF4-FFF2-40B4-BE49-F238E27FC236}">
                <a16:creationId xmlns:a16="http://schemas.microsoft.com/office/drawing/2014/main" id="{FF673A9A-6C42-6FD5-32ED-CF76FF3383AC}"/>
              </a:ext>
            </a:extLst>
          </p:cNvPr>
          <p:cNvSpPr/>
          <p:nvPr/>
        </p:nvSpPr>
        <p:spPr>
          <a:xfrm flipH="1">
            <a:off x="5236965" y="3944655"/>
            <a:ext cx="146052" cy="204592"/>
          </a:xfrm>
          <a:prstGeom prst="rightBracket">
            <a:avLst/>
          </a:prstGeom>
          <a:ln w="28575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Bracket 28">
            <a:extLst>
              <a:ext uri="{FF2B5EF4-FFF2-40B4-BE49-F238E27FC236}">
                <a16:creationId xmlns:a16="http://schemas.microsoft.com/office/drawing/2014/main" id="{5AA8C570-7B19-9CFE-F4CD-7ECC3B25C837}"/>
              </a:ext>
            </a:extLst>
          </p:cNvPr>
          <p:cNvSpPr/>
          <p:nvPr/>
        </p:nvSpPr>
        <p:spPr>
          <a:xfrm>
            <a:off x="4416425" y="4439432"/>
            <a:ext cx="104467" cy="329852"/>
          </a:xfrm>
          <a:prstGeom prst="rightBracket">
            <a:avLst/>
          </a:prstGeom>
          <a:ln w="28575">
            <a:solidFill>
              <a:srgbClr val="0000FF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Bracket 29">
            <a:extLst>
              <a:ext uri="{FF2B5EF4-FFF2-40B4-BE49-F238E27FC236}">
                <a16:creationId xmlns:a16="http://schemas.microsoft.com/office/drawing/2014/main" id="{7D1632B1-B198-D3EF-0149-D662B4350ED4}"/>
              </a:ext>
            </a:extLst>
          </p:cNvPr>
          <p:cNvSpPr/>
          <p:nvPr/>
        </p:nvSpPr>
        <p:spPr>
          <a:xfrm flipH="1">
            <a:off x="5236965" y="4153421"/>
            <a:ext cx="146052" cy="204592"/>
          </a:xfrm>
          <a:prstGeom prst="rightBracket">
            <a:avLst/>
          </a:prstGeom>
          <a:ln w="28575">
            <a:solidFill>
              <a:srgbClr val="0000FF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Bracket 30">
            <a:extLst>
              <a:ext uri="{FF2B5EF4-FFF2-40B4-BE49-F238E27FC236}">
                <a16:creationId xmlns:a16="http://schemas.microsoft.com/office/drawing/2014/main" id="{F753A807-D9E1-DD55-660E-65DEB4EA4A8A}"/>
              </a:ext>
            </a:extLst>
          </p:cNvPr>
          <p:cNvSpPr/>
          <p:nvPr/>
        </p:nvSpPr>
        <p:spPr>
          <a:xfrm flipH="1">
            <a:off x="5236965" y="4341310"/>
            <a:ext cx="146052" cy="204592"/>
          </a:xfrm>
          <a:prstGeom prst="rightBracket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Bracket 32">
            <a:extLst>
              <a:ext uri="{FF2B5EF4-FFF2-40B4-BE49-F238E27FC236}">
                <a16:creationId xmlns:a16="http://schemas.microsoft.com/office/drawing/2014/main" id="{A779659A-DC91-7B69-7040-4BC15048AD61}"/>
              </a:ext>
            </a:extLst>
          </p:cNvPr>
          <p:cNvSpPr/>
          <p:nvPr/>
        </p:nvSpPr>
        <p:spPr>
          <a:xfrm>
            <a:off x="4416424" y="5086610"/>
            <a:ext cx="104467" cy="329852"/>
          </a:xfrm>
          <a:prstGeom prst="rightBracket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231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6" grpId="0"/>
      <p:bldP spid="18" grpId="0"/>
      <p:bldP spid="20" grpId="0"/>
      <p:bldP spid="22" grpId="0"/>
      <p:bldP spid="23" grpId="0" animBg="1"/>
      <p:bldP spid="23" grpId="1" animBg="1"/>
      <p:bldP spid="24" grpId="0" animBg="1"/>
      <p:bldP spid="24" grpId="1" animBg="1"/>
      <p:bldP spid="26" grpId="0" animBg="1"/>
      <p:bldP spid="26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BA522-D4D6-0332-1D97-79033CC0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3. Model Training and Evaluation: Domain Adaptation (DA)</a:t>
            </a:r>
            <a:endParaRPr lang="en-US" b="0">
              <a:ea typeface="+mj-lt"/>
              <a:cs typeface="+mj-lt"/>
            </a:endParaRPr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C04597B3-7956-AB70-39FD-7B56635148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3313"/>
          <a:stretch/>
        </p:blipFill>
        <p:spPr>
          <a:xfrm>
            <a:off x="274203" y="1693971"/>
            <a:ext cx="6979227" cy="347005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48C1ED-CF48-5126-FFCA-BC5DE48E87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2216" y="5260076"/>
            <a:ext cx="5283200" cy="399761"/>
          </a:xfrm>
        </p:spPr>
        <p:txBody>
          <a:bodyPr/>
          <a:lstStyle/>
          <a:p>
            <a:r>
              <a:rPr lang="en-US" altLang="en-US" sz="1800" dirty="0">
                <a:cs typeface="Calibri"/>
              </a:rPr>
              <a:t>Deep CORAL loss applied to a classification network</a:t>
            </a:r>
            <a:r>
              <a:rPr lang="en-US" altLang="en-US" sz="1800" baseline="30000" dirty="0">
                <a:cs typeface="Calibri"/>
              </a:rPr>
              <a:t>8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2D0676-58A3-99FE-905A-10DA8EAF7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2796F1-946E-4E53-CE1C-6B175C695C42}"/>
              </a:ext>
            </a:extLst>
          </p:cNvPr>
          <p:cNvSpPr txBox="1"/>
          <p:nvPr/>
        </p:nvSpPr>
        <p:spPr>
          <a:xfrm>
            <a:off x="7475683" y="2320636"/>
            <a:ext cx="3890817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Deep CORAL (</a:t>
            </a:r>
            <a:r>
              <a:rPr lang="en-US" err="1">
                <a:cs typeface="Calibri"/>
              </a:rPr>
              <a:t>CORrelation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ALignment</a:t>
            </a:r>
            <a:r>
              <a:rPr lang="en-US">
                <a:cs typeface="Calibri"/>
              </a:rPr>
              <a:t>)</a:t>
            </a:r>
            <a:r>
              <a:rPr lang="en-US" baseline="30000">
                <a:cs typeface="Calibri"/>
              </a:rPr>
              <a:t>8</a:t>
            </a:r>
            <a:r>
              <a:rPr lang="en-US">
                <a:cs typeface="Calibri"/>
              </a:rPr>
              <a:t>:</a:t>
            </a:r>
            <a:r>
              <a:rPr lang="en-US">
                <a:ea typeface="+mn-lt"/>
                <a:cs typeface="+mn-lt"/>
              </a:rPr>
              <a:t> the distance between the second-order statistics (covariances) of the source and target features.</a:t>
            </a:r>
            <a:endParaRPr lang="en-US"/>
          </a:p>
          <a:p>
            <a:pPr marL="285750" indent="-285750">
              <a:buFont typeface="Calibri"/>
              <a:buChar char="-"/>
            </a:pPr>
            <a:endParaRPr lang="en-US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CMD (Central Moment Discrepancy)</a:t>
            </a:r>
            <a:r>
              <a:rPr lang="en-US" baseline="30000">
                <a:cs typeface="Calibri"/>
              </a:rPr>
              <a:t>9</a:t>
            </a:r>
            <a:r>
              <a:rPr lang="en-US">
                <a:cs typeface="Calibri"/>
              </a:rPr>
              <a:t>: the distance between the higher-order moments of the source and target features.</a:t>
            </a: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8696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>
            <a:extLst>
              <a:ext uri="{FF2B5EF4-FFF2-40B4-BE49-F238E27FC236}">
                <a16:creationId xmlns:a16="http://schemas.microsoft.com/office/drawing/2014/main" id="{6F9A7149-E8D6-72EB-1D54-CFFCAE599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80" y="64173"/>
            <a:ext cx="10002417" cy="1001223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3. Model Training and Evaluation: DA</a:t>
            </a:r>
            <a:endParaRPr lang="en-US" b="0" dirty="0">
              <a:ea typeface="+mj-lt"/>
              <a:cs typeface="+mj-lt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1BE9B5A-2598-AE5D-1DA6-17718C664B79}"/>
              </a:ext>
            </a:extLst>
          </p:cNvPr>
          <p:cNvSpPr/>
          <p:nvPr/>
        </p:nvSpPr>
        <p:spPr>
          <a:xfrm>
            <a:off x="6565726" y="4363232"/>
            <a:ext cx="5292244" cy="24425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E2EFD9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047D8B4-3EF1-820A-533B-675B238016FA}"/>
              </a:ext>
            </a:extLst>
          </p:cNvPr>
          <p:cNvSpPr/>
          <p:nvPr/>
        </p:nvSpPr>
        <p:spPr>
          <a:xfrm>
            <a:off x="2390383" y="4373671"/>
            <a:ext cx="4133589" cy="106471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2A54BE4-2610-6240-0A54-4145E9A83EE1}"/>
              </a:ext>
            </a:extLst>
          </p:cNvPr>
          <p:cNvCxnSpPr>
            <a:cxnSpLocks/>
          </p:cNvCxnSpPr>
          <p:nvPr/>
        </p:nvCxnSpPr>
        <p:spPr>
          <a:xfrm flipH="1">
            <a:off x="8439359" y="738129"/>
            <a:ext cx="309417" cy="2310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C13CC79-F9C7-E0FD-9E63-BBCED56670E6}"/>
              </a:ext>
            </a:extLst>
          </p:cNvPr>
          <p:cNvCxnSpPr>
            <a:cxnSpLocks/>
          </p:cNvCxnSpPr>
          <p:nvPr/>
        </p:nvCxnSpPr>
        <p:spPr>
          <a:xfrm flipH="1">
            <a:off x="8439358" y="1614951"/>
            <a:ext cx="309417" cy="2310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BE3751A-8936-274B-9F07-ACBAA6E56EE4}"/>
              </a:ext>
            </a:extLst>
          </p:cNvPr>
          <p:cNvCxnSpPr>
            <a:cxnSpLocks/>
          </p:cNvCxnSpPr>
          <p:nvPr/>
        </p:nvCxnSpPr>
        <p:spPr>
          <a:xfrm flipH="1">
            <a:off x="8439357" y="2356074"/>
            <a:ext cx="309417" cy="2310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DE1452-36AA-A663-5167-8D84FF7CE20F}"/>
              </a:ext>
            </a:extLst>
          </p:cNvPr>
          <p:cNvCxnSpPr>
            <a:cxnSpLocks/>
          </p:cNvCxnSpPr>
          <p:nvPr/>
        </p:nvCxnSpPr>
        <p:spPr>
          <a:xfrm flipV="1">
            <a:off x="8127714" y="5909028"/>
            <a:ext cx="2309" cy="517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8CA94BC-4478-214D-01CD-97BA1B578670}"/>
              </a:ext>
            </a:extLst>
          </p:cNvPr>
          <p:cNvCxnSpPr>
            <a:cxnSpLocks/>
          </p:cNvCxnSpPr>
          <p:nvPr/>
        </p:nvCxnSpPr>
        <p:spPr>
          <a:xfrm flipH="1">
            <a:off x="8439358" y="5038732"/>
            <a:ext cx="309417" cy="2310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7DD361-E35C-8256-79F5-B8D0E6859127}"/>
              </a:ext>
            </a:extLst>
          </p:cNvPr>
          <p:cNvCxnSpPr>
            <a:cxnSpLocks/>
          </p:cNvCxnSpPr>
          <p:nvPr/>
        </p:nvCxnSpPr>
        <p:spPr>
          <a:xfrm flipH="1">
            <a:off x="8374514" y="5837581"/>
            <a:ext cx="309415" cy="2311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1C3C1A8-9D21-0547-2330-0E4B3FADAFB0}"/>
              </a:ext>
            </a:extLst>
          </p:cNvPr>
          <p:cNvCxnSpPr>
            <a:cxnSpLocks/>
          </p:cNvCxnSpPr>
          <p:nvPr/>
        </p:nvCxnSpPr>
        <p:spPr>
          <a:xfrm flipH="1" flipV="1">
            <a:off x="8375621" y="6659618"/>
            <a:ext cx="324756" cy="8128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EE1D94E-7A25-C06D-5986-3AEFF9061D76}"/>
              </a:ext>
            </a:extLst>
          </p:cNvPr>
          <p:cNvSpPr/>
          <p:nvPr/>
        </p:nvSpPr>
        <p:spPr>
          <a:xfrm>
            <a:off x="2537526" y="4748767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4DBA53-7627-381E-FCED-E45EBAA7F379}"/>
              </a:ext>
            </a:extLst>
          </p:cNvPr>
          <p:cNvSpPr/>
          <p:nvPr/>
        </p:nvSpPr>
        <p:spPr>
          <a:xfrm>
            <a:off x="3620976" y="4748766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9A6B20-C8B9-3A92-1FC3-DB4B48279DAF}"/>
              </a:ext>
            </a:extLst>
          </p:cNvPr>
          <p:cNvSpPr/>
          <p:nvPr/>
        </p:nvSpPr>
        <p:spPr>
          <a:xfrm>
            <a:off x="4681334" y="4748767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9C4024-F435-A595-E220-B16A32A1A52E}"/>
              </a:ext>
            </a:extLst>
          </p:cNvPr>
          <p:cNvSpPr/>
          <p:nvPr/>
        </p:nvSpPr>
        <p:spPr>
          <a:xfrm>
            <a:off x="5707056" y="4748766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51DE6C-7259-D639-C73D-CF7D47FD49B3}"/>
              </a:ext>
            </a:extLst>
          </p:cNvPr>
          <p:cNvSpPr/>
          <p:nvPr/>
        </p:nvSpPr>
        <p:spPr>
          <a:xfrm>
            <a:off x="6744324" y="4748767"/>
            <a:ext cx="681790" cy="33178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C55A1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6EA55E-6CD6-5066-BD6D-B5A44CB404FA}"/>
              </a:ext>
            </a:extLst>
          </p:cNvPr>
          <p:cNvSpPr/>
          <p:nvPr/>
        </p:nvSpPr>
        <p:spPr>
          <a:xfrm>
            <a:off x="6744324" y="5568276"/>
            <a:ext cx="681790" cy="33178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C55A1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D3938D-983E-73CC-F973-9907223CDB04}"/>
              </a:ext>
            </a:extLst>
          </p:cNvPr>
          <p:cNvSpPr/>
          <p:nvPr/>
        </p:nvSpPr>
        <p:spPr>
          <a:xfrm>
            <a:off x="6744322" y="6387785"/>
            <a:ext cx="681790" cy="33178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C55A1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D10F81-FBE0-8779-1D5E-2B4B4E260C02}"/>
              </a:ext>
            </a:extLst>
          </p:cNvPr>
          <p:cNvSpPr/>
          <p:nvPr/>
        </p:nvSpPr>
        <p:spPr>
          <a:xfrm>
            <a:off x="7787770" y="5594469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8A83514-7979-BACC-37E6-665E24B6E327}"/>
              </a:ext>
            </a:extLst>
          </p:cNvPr>
          <p:cNvSpPr/>
          <p:nvPr/>
        </p:nvSpPr>
        <p:spPr>
          <a:xfrm>
            <a:off x="7787769" y="6392904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D42D0DE-4E77-5683-81AC-5427E188DB42}"/>
              </a:ext>
            </a:extLst>
          </p:cNvPr>
          <p:cNvSpPr/>
          <p:nvPr/>
        </p:nvSpPr>
        <p:spPr>
          <a:xfrm>
            <a:off x="7756453" y="4759202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42B0708-3FC5-426B-3E40-0CA58AA92FB3}"/>
              </a:ext>
            </a:extLst>
          </p:cNvPr>
          <p:cNvSpPr/>
          <p:nvPr/>
        </p:nvSpPr>
        <p:spPr>
          <a:xfrm>
            <a:off x="8904627" y="4748763"/>
            <a:ext cx="831880" cy="33178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C5E0B3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88EA66-91FF-5E39-D160-F191674C55B2}"/>
              </a:ext>
            </a:extLst>
          </p:cNvPr>
          <p:cNvSpPr/>
          <p:nvPr/>
        </p:nvSpPr>
        <p:spPr>
          <a:xfrm>
            <a:off x="8904628" y="5568273"/>
            <a:ext cx="831880" cy="33178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C5E0B3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440516-08A9-00BF-E6AC-7FF1F3FDA9E0}"/>
              </a:ext>
            </a:extLst>
          </p:cNvPr>
          <p:cNvSpPr/>
          <p:nvPr/>
        </p:nvSpPr>
        <p:spPr>
          <a:xfrm>
            <a:off x="8904629" y="6387783"/>
            <a:ext cx="831880" cy="33178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C5E0B3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E661F8E-FE74-2271-5C7E-D2ACE3D8D60B}"/>
              </a:ext>
            </a:extLst>
          </p:cNvPr>
          <p:cNvSpPr/>
          <p:nvPr/>
        </p:nvSpPr>
        <p:spPr>
          <a:xfrm>
            <a:off x="9945460" y="4748762"/>
            <a:ext cx="1720880" cy="33178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cs typeface="Calibri"/>
              </a:rPr>
              <a:t>Detection Head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58D0AAF-1C8E-4061-9BD8-8D1AD01966D4}"/>
              </a:ext>
            </a:extLst>
          </p:cNvPr>
          <p:cNvSpPr/>
          <p:nvPr/>
        </p:nvSpPr>
        <p:spPr>
          <a:xfrm>
            <a:off x="9945458" y="5568271"/>
            <a:ext cx="1720880" cy="33178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ea typeface="+mn-lt"/>
                <a:cs typeface="+mn-lt"/>
              </a:rPr>
              <a:t>Detection Head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4C6CA6A-74DD-2483-4BC7-1438BBD9366E}"/>
              </a:ext>
            </a:extLst>
          </p:cNvPr>
          <p:cNvSpPr/>
          <p:nvPr/>
        </p:nvSpPr>
        <p:spPr>
          <a:xfrm>
            <a:off x="9945460" y="6387781"/>
            <a:ext cx="1720880" cy="33178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ea typeface="+mn-lt"/>
                <a:cs typeface="+mn-lt"/>
              </a:rPr>
              <a:t>Detection Head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AF6E2B7-BEE3-B3AE-4573-88F200A3B509}"/>
              </a:ext>
            </a:extLst>
          </p:cNvPr>
          <p:cNvCxnSpPr/>
          <p:nvPr/>
        </p:nvCxnSpPr>
        <p:spPr>
          <a:xfrm flipV="1">
            <a:off x="3232445" y="4916119"/>
            <a:ext cx="383306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C2BBA51-20E2-65CE-AA56-72233D937B9D}"/>
              </a:ext>
            </a:extLst>
          </p:cNvPr>
          <p:cNvCxnSpPr>
            <a:cxnSpLocks/>
          </p:cNvCxnSpPr>
          <p:nvPr/>
        </p:nvCxnSpPr>
        <p:spPr>
          <a:xfrm flipV="1">
            <a:off x="4306172" y="4916119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B6674E7-DF53-0BBA-9961-FF04B8480489}"/>
              </a:ext>
            </a:extLst>
          </p:cNvPr>
          <p:cNvCxnSpPr>
            <a:cxnSpLocks/>
          </p:cNvCxnSpPr>
          <p:nvPr/>
        </p:nvCxnSpPr>
        <p:spPr>
          <a:xfrm flipV="1">
            <a:off x="5356808" y="4916119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A8C7087-014D-3B76-8859-C7759DB28354}"/>
              </a:ext>
            </a:extLst>
          </p:cNvPr>
          <p:cNvCxnSpPr>
            <a:cxnSpLocks/>
          </p:cNvCxnSpPr>
          <p:nvPr/>
        </p:nvCxnSpPr>
        <p:spPr>
          <a:xfrm flipV="1">
            <a:off x="6384353" y="4916119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158B3CC-6E78-0F93-5AF4-82B27E70E36F}"/>
              </a:ext>
            </a:extLst>
          </p:cNvPr>
          <p:cNvCxnSpPr>
            <a:cxnSpLocks/>
          </p:cNvCxnSpPr>
          <p:nvPr/>
        </p:nvCxnSpPr>
        <p:spPr>
          <a:xfrm>
            <a:off x="7088624" y="5075447"/>
            <a:ext cx="2308" cy="4872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907EB88-5B29-7680-0685-B9C8E65B5358}"/>
              </a:ext>
            </a:extLst>
          </p:cNvPr>
          <p:cNvCxnSpPr>
            <a:cxnSpLocks/>
          </p:cNvCxnSpPr>
          <p:nvPr/>
        </p:nvCxnSpPr>
        <p:spPr>
          <a:xfrm>
            <a:off x="7088622" y="5906719"/>
            <a:ext cx="2308" cy="4872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4450715-1392-F326-5A0A-C1D86E0D2926}"/>
              </a:ext>
            </a:extLst>
          </p:cNvPr>
          <p:cNvCxnSpPr>
            <a:cxnSpLocks/>
          </p:cNvCxnSpPr>
          <p:nvPr/>
        </p:nvCxnSpPr>
        <p:spPr>
          <a:xfrm flipV="1">
            <a:off x="7423443" y="4916118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CC83FAF-8C5E-0F44-215C-EDF27EC916EE}"/>
              </a:ext>
            </a:extLst>
          </p:cNvPr>
          <p:cNvCxnSpPr>
            <a:cxnSpLocks/>
          </p:cNvCxnSpPr>
          <p:nvPr/>
        </p:nvCxnSpPr>
        <p:spPr>
          <a:xfrm flipV="1">
            <a:off x="7423443" y="5735845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274E1F5-1A59-AD0E-92FE-9094C1FA9E54}"/>
              </a:ext>
            </a:extLst>
          </p:cNvPr>
          <p:cNvCxnSpPr>
            <a:cxnSpLocks/>
          </p:cNvCxnSpPr>
          <p:nvPr/>
        </p:nvCxnSpPr>
        <p:spPr>
          <a:xfrm flipV="1">
            <a:off x="7423443" y="6555572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80DECAD-5E1F-99EB-AC1E-AA48CB344879}"/>
              </a:ext>
            </a:extLst>
          </p:cNvPr>
          <p:cNvCxnSpPr>
            <a:cxnSpLocks/>
          </p:cNvCxnSpPr>
          <p:nvPr/>
        </p:nvCxnSpPr>
        <p:spPr>
          <a:xfrm flipV="1">
            <a:off x="8127714" y="5077756"/>
            <a:ext cx="2309" cy="517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DCE825F-791F-617F-0695-16CD9614A86D}"/>
              </a:ext>
            </a:extLst>
          </p:cNvPr>
          <p:cNvCxnSpPr>
            <a:cxnSpLocks/>
          </p:cNvCxnSpPr>
          <p:nvPr/>
        </p:nvCxnSpPr>
        <p:spPr>
          <a:xfrm flipV="1">
            <a:off x="8463641" y="4905680"/>
            <a:ext cx="441033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B675D76-C5E9-9C17-E064-C61650ABB88D}"/>
              </a:ext>
            </a:extLst>
          </p:cNvPr>
          <p:cNvCxnSpPr>
            <a:cxnSpLocks/>
          </p:cNvCxnSpPr>
          <p:nvPr/>
        </p:nvCxnSpPr>
        <p:spPr>
          <a:xfrm flipV="1">
            <a:off x="8463641" y="5746283"/>
            <a:ext cx="441033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88E63F4-51C4-D06E-1254-9F8F46264336}"/>
              </a:ext>
            </a:extLst>
          </p:cNvPr>
          <p:cNvCxnSpPr>
            <a:cxnSpLocks/>
          </p:cNvCxnSpPr>
          <p:nvPr/>
        </p:nvCxnSpPr>
        <p:spPr>
          <a:xfrm flipV="1">
            <a:off x="8463640" y="6566010"/>
            <a:ext cx="441033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317DFE2-C485-66E4-6F22-45BAF1E150C0}"/>
              </a:ext>
            </a:extLst>
          </p:cNvPr>
          <p:cNvCxnSpPr>
            <a:cxnSpLocks/>
          </p:cNvCxnSpPr>
          <p:nvPr/>
        </p:nvCxnSpPr>
        <p:spPr>
          <a:xfrm>
            <a:off x="9744078" y="4913808"/>
            <a:ext cx="198578" cy="23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B559908-201D-02BC-4338-EA85FAFD07EC}"/>
              </a:ext>
            </a:extLst>
          </p:cNvPr>
          <p:cNvCxnSpPr>
            <a:cxnSpLocks/>
          </p:cNvCxnSpPr>
          <p:nvPr/>
        </p:nvCxnSpPr>
        <p:spPr>
          <a:xfrm>
            <a:off x="9744077" y="5733535"/>
            <a:ext cx="198578" cy="23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EF4EE3D-A890-37F5-0BA9-443BB8DECC47}"/>
              </a:ext>
            </a:extLst>
          </p:cNvPr>
          <p:cNvCxnSpPr>
            <a:cxnSpLocks/>
          </p:cNvCxnSpPr>
          <p:nvPr/>
        </p:nvCxnSpPr>
        <p:spPr>
          <a:xfrm>
            <a:off x="9744077" y="6553262"/>
            <a:ext cx="198578" cy="23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8FAF45C8-78D5-4633-FB7F-81F7FB9A313C}"/>
              </a:ext>
            </a:extLst>
          </p:cNvPr>
          <p:cNvSpPr/>
          <p:nvPr/>
        </p:nvSpPr>
        <p:spPr>
          <a:xfrm>
            <a:off x="2537526" y="2220312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2110705-F8B4-AD30-B8FA-A4C390C4626A}"/>
              </a:ext>
            </a:extLst>
          </p:cNvPr>
          <p:cNvSpPr/>
          <p:nvPr/>
        </p:nvSpPr>
        <p:spPr>
          <a:xfrm>
            <a:off x="3620976" y="2209872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251DA0E-6DF5-4470-279C-709ECABD3E93}"/>
              </a:ext>
            </a:extLst>
          </p:cNvPr>
          <p:cNvSpPr/>
          <p:nvPr/>
        </p:nvSpPr>
        <p:spPr>
          <a:xfrm>
            <a:off x="4681334" y="2220312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9F18FC6-2950-7CF2-2FB4-6933C555C2C2}"/>
              </a:ext>
            </a:extLst>
          </p:cNvPr>
          <p:cNvSpPr/>
          <p:nvPr/>
        </p:nvSpPr>
        <p:spPr>
          <a:xfrm>
            <a:off x="5707054" y="2209872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D8AC91C-AA6A-9000-3FD1-6C579C27CBEA}"/>
              </a:ext>
            </a:extLst>
          </p:cNvPr>
          <p:cNvCxnSpPr>
            <a:cxnSpLocks/>
          </p:cNvCxnSpPr>
          <p:nvPr/>
        </p:nvCxnSpPr>
        <p:spPr>
          <a:xfrm flipV="1">
            <a:off x="3232445" y="2387664"/>
            <a:ext cx="383306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296BD97-243A-9004-F35A-D640FB8209D9}"/>
              </a:ext>
            </a:extLst>
          </p:cNvPr>
          <p:cNvCxnSpPr>
            <a:cxnSpLocks/>
          </p:cNvCxnSpPr>
          <p:nvPr/>
        </p:nvCxnSpPr>
        <p:spPr>
          <a:xfrm flipV="1">
            <a:off x="4306172" y="2387664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284E5EB-280A-956D-7210-08B882CDBB61}"/>
              </a:ext>
            </a:extLst>
          </p:cNvPr>
          <p:cNvCxnSpPr>
            <a:cxnSpLocks/>
          </p:cNvCxnSpPr>
          <p:nvPr/>
        </p:nvCxnSpPr>
        <p:spPr>
          <a:xfrm flipV="1">
            <a:off x="5356808" y="2387664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F56D8FD-A5C6-AE85-6C5B-2C97F0ACCECB}"/>
              </a:ext>
            </a:extLst>
          </p:cNvPr>
          <p:cNvCxnSpPr>
            <a:cxnSpLocks/>
          </p:cNvCxnSpPr>
          <p:nvPr/>
        </p:nvCxnSpPr>
        <p:spPr>
          <a:xfrm flipV="1">
            <a:off x="6384353" y="2387664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A8E79CB4-6021-4757-26FE-20420DEC03A7}"/>
              </a:ext>
            </a:extLst>
          </p:cNvPr>
          <p:cNvSpPr/>
          <p:nvPr/>
        </p:nvSpPr>
        <p:spPr>
          <a:xfrm>
            <a:off x="6744324" y="2220312"/>
            <a:ext cx="681790" cy="33178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000000"/>
              </a:solidFill>
              <a:ea typeface="Calibri"/>
              <a:cs typeface="Calibri"/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E1B29D7-E1AB-38CA-8CA0-30618CBFF807}"/>
              </a:ext>
            </a:extLst>
          </p:cNvPr>
          <p:cNvCxnSpPr>
            <a:cxnSpLocks/>
          </p:cNvCxnSpPr>
          <p:nvPr/>
        </p:nvCxnSpPr>
        <p:spPr>
          <a:xfrm flipV="1">
            <a:off x="2158717" y="4927664"/>
            <a:ext cx="383306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5977B9D-6D83-E1D2-EED4-6C6C96634E6E}"/>
              </a:ext>
            </a:extLst>
          </p:cNvPr>
          <p:cNvCxnSpPr>
            <a:cxnSpLocks/>
          </p:cNvCxnSpPr>
          <p:nvPr/>
        </p:nvCxnSpPr>
        <p:spPr>
          <a:xfrm flipV="1">
            <a:off x="2158717" y="2387664"/>
            <a:ext cx="383306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54" descr="A picture containing outdoor&#10;&#10;Description automatically generated">
            <a:extLst>
              <a:ext uri="{FF2B5EF4-FFF2-40B4-BE49-F238E27FC236}">
                <a16:creationId xmlns:a16="http://schemas.microsoft.com/office/drawing/2014/main" id="{7195548B-279F-1DC6-68C6-9814A0FA3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8" y="4104972"/>
            <a:ext cx="2027383" cy="1516074"/>
          </a:xfrm>
          <a:prstGeom prst="rect">
            <a:avLst/>
          </a:prstGeom>
        </p:spPr>
      </p:pic>
      <p:pic>
        <p:nvPicPr>
          <p:cNvPr id="56" name="Picture 55" descr="A picture containing water&#10;&#10;Description automatically generated">
            <a:extLst>
              <a:ext uri="{FF2B5EF4-FFF2-40B4-BE49-F238E27FC236}">
                <a16:creationId xmlns:a16="http://schemas.microsoft.com/office/drawing/2014/main" id="{ADB741A6-6984-FFE3-CE15-C6AAB50BC9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571" b="-1343"/>
          <a:stretch/>
        </p:blipFill>
        <p:spPr>
          <a:xfrm>
            <a:off x="66679" y="1667679"/>
            <a:ext cx="2025958" cy="1441391"/>
          </a:xfrm>
          <a:prstGeom prst="rect">
            <a:avLst/>
          </a:prstGeom>
        </p:spPr>
      </p:pic>
      <p:sp>
        <p:nvSpPr>
          <p:cNvPr id="57" name="TextBox 55">
            <a:extLst>
              <a:ext uri="{FF2B5EF4-FFF2-40B4-BE49-F238E27FC236}">
                <a16:creationId xmlns:a16="http://schemas.microsoft.com/office/drawing/2014/main" id="{98DFEF27-9E9C-E4D5-6ACC-0211DB85635D}"/>
              </a:ext>
            </a:extLst>
          </p:cNvPr>
          <p:cNvSpPr txBox="1"/>
          <p:nvPr/>
        </p:nvSpPr>
        <p:spPr>
          <a:xfrm>
            <a:off x="150960" y="5682737"/>
            <a:ext cx="1870363" cy="64633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ea typeface="Calibri"/>
                <a:cs typeface="Calibri"/>
              </a:rPr>
              <a:t>Labeled data (Source Domain)</a:t>
            </a:r>
          </a:p>
        </p:txBody>
      </p:sp>
      <p:sp>
        <p:nvSpPr>
          <p:cNvPr id="58" name="TextBox 56">
            <a:extLst>
              <a:ext uri="{FF2B5EF4-FFF2-40B4-BE49-F238E27FC236}">
                <a16:creationId xmlns:a16="http://schemas.microsoft.com/office/drawing/2014/main" id="{88453065-B767-59F6-56E2-A7644803C4CD}"/>
              </a:ext>
            </a:extLst>
          </p:cNvPr>
          <p:cNvSpPr txBox="1"/>
          <p:nvPr/>
        </p:nvSpPr>
        <p:spPr>
          <a:xfrm>
            <a:off x="150960" y="3108100"/>
            <a:ext cx="1870363" cy="64633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ea typeface="Calibri"/>
                <a:cs typeface="Calibri"/>
              </a:rPr>
              <a:t>Unlabeled data (Target Domain)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E4FB941-6154-7FD4-A0DB-C6583E284CFC}"/>
              </a:ext>
            </a:extLst>
          </p:cNvPr>
          <p:cNvSpPr/>
          <p:nvPr/>
        </p:nvSpPr>
        <p:spPr>
          <a:xfrm>
            <a:off x="4425510" y="3224766"/>
            <a:ext cx="1478426" cy="77050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ea typeface="Calibri"/>
                <a:cs typeface="Calibri"/>
              </a:rPr>
              <a:t>Domain Adaptation Loss (L3)</a:t>
            </a:r>
            <a:endParaRPr lang="en-US" b="1">
              <a:ea typeface="Calibri"/>
              <a:cs typeface="Calibri"/>
            </a:endParaRP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6EF77EC-425F-F62F-34B7-658906F9FB88}"/>
              </a:ext>
            </a:extLst>
          </p:cNvPr>
          <p:cNvCxnSpPr>
            <a:cxnSpLocks/>
          </p:cNvCxnSpPr>
          <p:nvPr/>
        </p:nvCxnSpPr>
        <p:spPr>
          <a:xfrm flipV="1">
            <a:off x="4502446" y="6082211"/>
            <a:ext cx="2576941" cy="207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BFECA27-CF91-F022-6216-4CEACAF39BAF}"/>
              </a:ext>
            </a:extLst>
          </p:cNvPr>
          <p:cNvCxnSpPr>
            <a:cxnSpLocks/>
          </p:cNvCxnSpPr>
          <p:nvPr/>
        </p:nvCxnSpPr>
        <p:spPr>
          <a:xfrm>
            <a:off x="5541537" y="5329447"/>
            <a:ext cx="1537850" cy="23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C04DD92-6BCF-FE75-4B35-95EDCC3EC492}"/>
              </a:ext>
            </a:extLst>
          </p:cNvPr>
          <p:cNvCxnSpPr/>
          <p:nvPr/>
        </p:nvCxnSpPr>
        <p:spPr>
          <a:xfrm>
            <a:off x="5527102" y="4922469"/>
            <a:ext cx="13856" cy="417943"/>
          </a:xfrm>
          <a:prstGeom prst="straightConnector1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41B32AD-CCA6-8472-DF34-6EEE130651B8}"/>
              </a:ext>
            </a:extLst>
          </p:cNvPr>
          <p:cNvCxnSpPr>
            <a:cxnSpLocks/>
          </p:cNvCxnSpPr>
          <p:nvPr/>
        </p:nvCxnSpPr>
        <p:spPr>
          <a:xfrm>
            <a:off x="4488011" y="4910923"/>
            <a:ext cx="13856" cy="1179943"/>
          </a:xfrm>
          <a:prstGeom prst="straightConnector1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1C063C05-AF3E-D6CC-B1D1-E2C63A323C9E}"/>
              </a:ext>
            </a:extLst>
          </p:cNvPr>
          <p:cNvSpPr/>
          <p:nvPr/>
        </p:nvSpPr>
        <p:spPr>
          <a:xfrm>
            <a:off x="6357712" y="3224766"/>
            <a:ext cx="1478426" cy="77050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ea typeface="+mn-lt"/>
                <a:cs typeface="+mn-lt"/>
              </a:rPr>
              <a:t>Domain </a:t>
            </a:r>
            <a:endParaRPr lang="en-US" b="1">
              <a:ea typeface="Calibri"/>
              <a:cs typeface="Calibri"/>
            </a:endParaRPr>
          </a:p>
          <a:p>
            <a:pPr algn="ctr"/>
            <a:r>
              <a:rPr lang="en-US" b="1" dirty="0">
                <a:ea typeface="+mn-lt"/>
                <a:cs typeface="+mn-lt"/>
              </a:rPr>
              <a:t>Adaptation</a:t>
            </a:r>
            <a:endParaRPr lang="en-US" b="1">
              <a:ea typeface="Calibri"/>
              <a:cs typeface="Calibri"/>
            </a:endParaRPr>
          </a:p>
          <a:p>
            <a:pPr algn="ctr"/>
            <a:r>
              <a:rPr lang="en-US" b="1" dirty="0">
                <a:ea typeface="+mn-lt"/>
                <a:cs typeface="+mn-lt"/>
              </a:rPr>
              <a:t> Loss (L1)</a:t>
            </a:r>
            <a:endParaRPr lang="en-US" b="1" dirty="0">
              <a:ea typeface="Calibri"/>
              <a:cs typeface="Calibri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3650776-495F-8E39-A2F4-4FF484D31401}"/>
              </a:ext>
            </a:extLst>
          </p:cNvPr>
          <p:cNvSpPr/>
          <p:nvPr/>
        </p:nvSpPr>
        <p:spPr>
          <a:xfrm>
            <a:off x="10071236" y="3224765"/>
            <a:ext cx="1478426" cy="77050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ea typeface="Calibri"/>
                <a:cs typeface="Calibri"/>
              </a:rPr>
              <a:t>Box + Class + </a:t>
            </a:r>
            <a:r>
              <a:rPr lang="en-US" b="1" dirty="0" err="1">
                <a:ea typeface="Calibri"/>
                <a:cs typeface="Calibri"/>
              </a:rPr>
              <a:t>Objectness</a:t>
            </a:r>
            <a:r>
              <a:rPr lang="en-US" b="1" dirty="0">
                <a:ea typeface="Calibri"/>
                <a:cs typeface="Calibri"/>
              </a:rPr>
              <a:t> Loss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3889906-347D-814A-6F6E-0D4FEF134970}"/>
              </a:ext>
            </a:extLst>
          </p:cNvPr>
          <p:cNvCxnSpPr>
            <a:cxnSpLocks/>
          </p:cNvCxnSpPr>
          <p:nvPr/>
        </p:nvCxnSpPr>
        <p:spPr>
          <a:xfrm>
            <a:off x="3994445" y="2593174"/>
            <a:ext cx="925942" cy="62576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07C1149-3E01-0E4E-F0AE-FBA6F4050413}"/>
              </a:ext>
            </a:extLst>
          </p:cNvPr>
          <p:cNvCxnSpPr>
            <a:cxnSpLocks/>
          </p:cNvCxnSpPr>
          <p:nvPr/>
        </p:nvCxnSpPr>
        <p:spPr>
          <a:xfrm flipV="1">
            <a:off x="3994445" y="4004029"/>
            <a:ext cx="914395" cy="7250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7986186-C08A-91A3-0925-3F977CBA9BA0}"/>
              </a:ext>
            </a:extLst>
          </p:cNvPr>
          <p:cNvCxnSpPr>
            <a:cxnSpLocks/>
          </p:cNvCxnSpPr>
          <p:nvPr/>
        </p:nvCxnSpPr>
        <p:spPr>
          <a:xfrm flipV="1">
            <a:off x="5091263" y="4004030"/>
            <a:ext cx="2305" cy="75968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1D86470-1603-A774-41B1-620CA199A6B9}"/>
              </a:ext>
            </a:extLst>
          </p:cNvPr>
          <p:cNvCxnSpPr>
            <a:cxnSpLocks/>
          </p:cNvCxnSpPr>
          <p:nvPr/>
        </p:nvCxnSpPr>
        <p:spPr>
          <a:xfrm>
            <a:off x="5091263" y="2558534"/>
            <a:ext cx="2305" cy="66040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62F14359-08A9-280F-B31C-D023098FE3C6}"/>
              </a:ext>
            </a:extLst>
          </p:cNvPr>
          <p:cNvCxnSpPr>
            <a:cxnSpLocks/>
          </p:cNvCxnSpPr>
          <p:nvPr/>
        </p:nvCxnSpPr>
        <p:spPr>
          <a:xfrm flipH="1">
            <a:off x="5497658" y="2593172"/>
            <a:ext cx="1533242" cy="614218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1F76CC7-AB87-309F-E1F8-AEC15E168398}"/>
              </a:ext>
            </a:extLst>
          </p:cNvPr>
          <p:cNvCxnSpPr>
            <a:cxnSpLocks/>
          </p:cNvCxnSpPr>
          <p:nvPr/>
        </p:nvCxnSpPr>
        <p:spPr>
          <a:xfrm flipH="1" flipV="1">
            <a:off x="5474567" y="4028223"/>
            <a:ext cx="1602513" cy="70196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BEA0490-8594-EB1F-BB71-78634B4BA086}"/>
              </a:ext>
            </a:extLst>
          </p:cNvPr>
          <p:cNvCxnSpPr>
            <a:cxnSpLocks/>
          </p:cNvCxnSpPr>
          <p:nvPr/>
        </p:nvCxnSpPr>
        <p:spPr>
          <a:xfrm>
            <a:off x="7296444" y="2581624"/>
            <a:ext cx="2305" cy="66040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2C30BD8-F51B-CA01-8652-FC72C5812965}"/>
              </a:ext>
            </a:extLst>
          </p:cNvPr>
          <p:cNvCxnSpPr>
            <a:cxnSpLocks/>
          </p:cNvCxnSpPr>
          <p:nvPr/>
        </p:nvCxnSpPr>
        <p:spPr>
          <a:xfrm flipV="1">
            <a:off x="7296444" y="3992484"/>
            <a:ext cx="2305" cy="75968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D314DF1A-C688-C580-8E6D-234F65141CDB}"/>
              </a:ext>
            </a:extLst>
          </p:cNvPr>
          <p:cNvCxnSpPr>
            <a:cxnSpLocks/>
          </p:cNvCxnSpPr>
          <p:nvPr/>
        </p:nvCxnSpPr>
        <p:spPr>
          <a:xfrm flipH="1">
            <a:off x="11559022" y="3620716"/>
            <a:ext cx="447965" cy="231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D3D3371-25F9-DAA4-FD3C-BC9AB94F4229}"/>
              </a:ext>
            </a:extLst>
          </p:cNvPr>
          <p:cNvCxnSpPr/>
          <p:nvPr/>
        </p:nvCxnSpPr>
        <p:spPr>
          <a:xfrm flipH="1">
            <a:off x="12007854" y="3688547"/>
            <a:ext cx="9236" cy="2865582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E37A9AEC-5AC2-4926-8E83-9021EA4955AC}"/>
              </a:ext>
            </a:extLst>
          </p:cNvPr>
          <p:cNvCxnSpPr>
            <a:cxnSpLocks/>
          </p:cNvCxnSpPr>
          <p:nvPr/>
        </p:nvCxnSpPr>
        <p:spPr>
          <a:xfrm flipH="1">
            <a:off x="11696126" y="4923911"/>
            <a:ext cx="309417" cy="2310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36043BAE-92AB-C05B-FEB9-75C2B7B88F62}"/>
              </a:ext>
            </a:extLst>
          </p:cNvPr>
          <p:cNvCxnSpPr>
            <a:cxnSpLocks/>
          </p:cNvCxnSpPr>
          <p:nvPr/>
        </p:nvCxnSpPr>
        <p:spPr>
          <a:xfrm flipH="1">
            <a:off x="11673035" y="5743636"/>
            <a:ext cx="309415" cy="2311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F02D0B76-DAE7-6429-808D-E9F0FF5D7120}"/>
              </a:ext>
            </a:extLst>
          </p:cNvPr>
          <p:cNvCxnSpPr>
            <a:cxnSpLocks/>
          </p:cNvCxnSpPr>
          <p:nvPr/>
        </p:nvCxnSpPr>
        <p:spPr>
          <a:xfrm flipH="1">
            <a:off x="11684580" y="6563364"/>
            <a:ext cx="251689" cy="2310"/>
          </a:xfrm>
          <a:prstGeom prst="straightConnector1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9C5159FC-64F4-7FBE-806F-2BE8C9B97123}"/>
              </a:ext>
            </a:extLst>
          </p:cNvPr>
          <p:cNvSpPr/>
          <p:nvPr/>
        </p:nvSpPr>
        <p:spPr>
          <a:xfrm>
            <a:off x="8257493" y="3214328"/>
            <a:ext cx="1478426" cy="77050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ea typeface="+mn-lt"/>
                <a:cs typeface="+mn-lt"/>
              </a:rPr>
              <a:t>Domain </a:t>
            </a:r>
            <a:endParaRPr lang="en-US" b="1">
              <a:ea typeface="Calibri"/>
              <a:cs typeface="Calibri"/>
            </a:endParaRPr>
          </a:p>
          <a:p>
            <a:pPr algn="ctr"/>
            <a:r>
              <a:rPr lang="en-US" b="1" dirty="0">
                <a:ea typeface="+mn-lt"/>
                <a:cs typeface="+mn-lt"/>
              </a:rPr>
              <a:t>Adaptation</a:t>
            </a:r>
            <a:endParaRPr lang="en-US" b="1">
              <a:ea typeface="Calibri"/>
              <a:cs typeface="Calibri"/>
            </a:endParaRPr>
          </a:p>
          <a:p>
            <a:pPr algn="ctr"/>
            <a:r>
              <a:rPr lang="en-US" b="1" dirty="0">
                <a:ea typeface="+mn-lt"/>
                <a:cs typeface="+mn-lt"/>
              </a:rPr>
              <a:t> Loss (L3d)</a:t>
            </a:r>
            <a:endParaRPr lang="en-US" b="1" dirty="0">
              <a:ea typeface="Calibri"/>
              <a:cs typeface="Calibri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51C8391-F07B-0C4D-35B4-D03118916AE7}"/>
              </a:ext>
            </a:extLst>
          </p:cNvPr>
          <p:cNvCxnSpPr>
            <a:cxnSpLocks/>
          </p:cNvCxnSpPr>
          <p:nvPr/>
        </p:nvCxnSpPr>
        <p:spPr>
          <a:xfrm flipV="1">
            <a:off x="8747374" y="4013359"/>
            <a:ext cx="12743" cy="265946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A71F57D-37E5-20DB-712A-D64D9B38693F}"/>
              </a:ext>
            </a:extLst>
          </p:cNvPr>
          <p:cNvCxnSpPr>
            <a:cxnSpLocks/>
          </p:cNvCxnSpPr>
          <p:nvPr/>
        </p:nvCxnSpPr>
        <p:spPr>
          <a:xfrm>
            <a:off x="4498450" y="1184428"/>
            <a:ext cx="13856" cy="1179943"/>
          </a:xfrm>
          <a:prstGeom prst="straightConnector1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795AB729-5589-9E99-EC25-53CEB28CE628}"/>
              </a:ext>
            </a:extLst>
          </p:cNvPr>
          <p:cNvSpPr/>
          <p:nvPr/>
        </p:nvSpPr>
        <p:spPr>
          <a:xfrm>
            <a:off x="6733886" y="568304"/>
            <a:ext cx="681790" cy="33178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C55A11"/>
              </a:solidFill>
            </a:endParaRP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082D77FE-0A29-E637-7E63-56676C5A98D9}"/>
              </a:ext>
            </a:extLst>
          </p:cNvPr>
          <p:cNvSpPr/>
          <p:nvPr/>
        </p:nvSpPr>
        <p:spPr>
          <a:xfrm>
            <a:off x="6733883" y="1377374"/>
            <a:ext cx="681790" cy="33178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C55A11"/>
              </a:solidFill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E8836791-9714-B1D1-5241-C80FFCE02732}"/>
              </a:ext>
            </a:extLst>
          </p:cNvPr>
          <p:cNvSpPr/>
          <p:nvPr/>
        </p:nvSpPr>
        <p:spPr>
          <a:xfrm>
            <a:off x="7798207" y="2202002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1B86668E-D760-36BE-030B-650717D89BEC}"/>
              </a:ext>
            </a:extLst>
          </p:cNvPr>
          <p:cNvSpPr/>
          <p:nvPr/>
        </p:nvSpPr>
        <p:spPr>
          <a:xfrm>
            <a:off x="7798207" y="1382492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FCE89ADD-DEF7-E12C-1850-65EA3AD43E9F}"/>
              </a:ext>
            </a:extLst>
          </p:cNvPr>
          <p:cNvSpPr/>
          <p:nvPr/>
        </p:nvSpPr>
        <p:spPr>
          <a:xfrm>
            <a:off x="7798205" y="562983"/>
            <a:ext cx="681790" cy="3317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6901E4D3-23C6-8A9F-8771-5ACE542F84DC}"/>
              </a:ext>
            </a:extLst>
          </p:cNvPr>
          <p:cNvCxnSpPr>
            <a:cxnSpLocks/>
          </p:cNvCxnSpPr>
          <p:nvPr/>
        </p:nvCxnSpPr>
        <p:spPr>
          <a:xfrm flipV="1">
            <a:off x="7423442" y="730337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E409FE2D-BB01-45DE-758E-B7089B42C690}"/>
              </a:ext>
            </a:extLst>
          </p:cNvPr>
          <p:cNvCxnSpPr>
            <a:cxnSpLocks/>
          </p:cNvCxnSpPr>
          <p:nvPr/>
        </p:nvCxnSpPr>
        <p:spPr>
          <a:xfrm flipV="1">
            <a:off x="7423442" y="1550063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2862CBAD-12F7-C62A-FA4F-895EFF726EBD}"/>
              </a:ext>
            </a:extLst>
          </p:cNvPr>
          <p:cNvCxnSpPr>
            <a:cxnSpLocks/>
          </p:cNvCxnSpPr>
          <p:nvPr/>
        </p:nvCxnSpPr>
        <p:spPr>
          <a:xfrm flipV="1">
            <a:off x="7423442" y="2369790"/>
            <a:ext cx="371761" cy="9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FCB64DF3-7853-1F20-4C29-DA66E268D11C}"/>
              </a:ext>
            </a:extLst>
          </p:cNvPr>
          <p:cNvCxnSpPr>
            <a:cxnSpLocks/>
          </p:cNvCxnSpPr>
          <p:nvPr/>
        </p:nvCxnSpPr>
        <p:spPr>
          <a:xfrm flipV="1">
            <a:off x="7073439" y="891974"/>
            <a:ext cx="2309" cy="517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09574CFC-E24D-FF0C-19C9-04927E03C52B}"/>
              </a:ext>
            </a:extLst>
          </p:cNvPr>
          <p:cNvCxnSpPr>
            <a:cxnSpLocks/>
          </p:cNvCxnSpPr>
          <p:nvPr/>
        </p:nvCxnSpPr>
        <p:spPr>
          <a:xfrm flipV="1">
            <a:off x="4502446" y="1134430"/>
            <a:ext cx="2576941" cy="207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E641C38D-FC58-0E42-D9C7-B3235BCF69AF}"/>
              </a:ext>
            </a:extLst>
          </p:cNvPr>
          <p:cNvCxnSpPr>
            <a:cxnSpLocks/>
          </p:cNvCxnSpPr>
          <p:nvPr/>
        </p:nvCxnSpPr>
        <p:spPr>
          <a:xfrm>
            <a:off x="5499783" y="1968295"/>
            <a:ext cx="1537850" cy="23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36E9EAA-E456-2D64-051A-890E2BC8D294}"/>
              </a:ext>
            </a:extLst>
          </p:cNvPr>
          <p:cNvCxnSpPr>
            <a:cxnSpLocks/>
          </p:cNvCxnSpPr>
          <p:nvPr/>
        </p:nvCxnSpPr>
        <p:spPr>
          <a:xfrm>
            <a:off x="5506224" y="1968415"/>
            <a:ext cx="13856" cy="417943"/>
          </a:xfrm>
          <a:prstGeom prst="straightConnector1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183137AD-65FF-2D99-E792-B6A346455EC3}"/>
              </a:ext>
            </a:extLst>
          </p:cNvPr>
          <p:cNvCxnSpPr>
            <a:cxnSpLocks/>
          </p:cNvCxnSpPr>
          <p:nvPr/>
        </p:nvCxnSpPr>
        <p:spPr>
          <a:xfrm flipV="1">
            <a:off x="7062999" y="1712808"/>
            <a:ext cx="2309" cy="5172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16B286E1-3412-C06B-0AE1-E39644DB4DCD}"/>
              </a:ext>
            </a:extLst>
          </p:cNvPr>
          <p:cNvCxnSpPr>
            <a:cxnSpLocks/>
          </p:cNvCxnSpPr>
          <p:nvPr/>
        </p:nvCxnSpPr>
        <p:spPr>
          <a:xfrm>
            <a:off x="8122019" y="896307"/>
            <a:ext cx="2308" cy="4872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A4C988A5-0A9E-A1F7-0E8B-4966FAB64503}"/>
              </a:ext>
            </a:extLst>
          </p:cNvPr>
          <p:cNvCxnSpPr>
            <a:cxnSpLocks/>
          </p:cNvCxnSpPr>
          <p:nvPr/>
        </p:nvCxnSpPr>
        <p:spPr>
          <a:xfrm>
            <a:off x="8132456" y="1720936"/>
            <a:ext cx="2308" cy="4872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94BAF44A-7C12-B1F3-28CE-E322DE9A5EF4}"/>
              </a:ext>
            </a:extLst>
          </p:cNvPr>
          <p:cNvCxnSpPr>
            <a:cxnSpLocks/>
          </p:cNvCxnSpPr>
          <p:nvPr/>
        </p:nvCxnSpPr>
        <p:spPr>
          <a:xfrm>
            <a:off x="8768248" y="733401"/>
            <a:ext cx="12743" cy="246576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7" name="Rectangle 176">
            <a:extLst>
              <a:ext uri="{FF2B5EF4-FFF2-40B4-BE49-F238E27FC236}">
                <a16:creationId xmlns:a16="http://schemas.microsoft.com/office/drawing/2014/main" id="{FC03EDAB-B42A-DBEA-A271-FA8F0B58C991}"/>
              </a:ext>
            </a:extLst>
          </p:cNvPr>
          <p:cNvSpPr/>
          <p:nvPr/>
        </p:nvSpPr>
        <p:spPr>
          <a:xfrm>
            <a:off x="9752192" y="58596"/>
            <a:ext cx="2314627" cy="2260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100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5B724250-583F-9600-1C0D-CA682CDB4A9D}"/>
              </a:ext>
            </a:extLst>
          </p:cNvPr>
          <p:cNvSpPr/>
          <p:nvPr/>
        </p:nvSpPr>
        <p:spPr>
          <a:xfrm>
            <a:off x="9934507" y="990326"/>
            <a:ext cx="556530" cy="3213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100">
              <a:solidFill>
                <a:srgbClr val="C55A11"/>
              </a:solidFill>
            </a:endParaRP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86CC28C2-D234-79F5-C471-B88D3FC8D60C}"/>
              </a:ext>
            </a:extLst>
          </p:cNvPr>
          <p:cNvSpPr/>
          <p:nvPr/>
        </p:nvSpPr>
        <p:spPr>
          <a:xfrm>
            <a:off x="9934507" y="1417508"/>
            <a:ext cx="556530" cy="3213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100" dirty="0">
              <a:solidFill>
                <a:srgbClr val="000000"/>
              </a:solidFill>
              <a:ea typeface="Calibri"/>
              <a:cs typeface="Calibri"/>
            </a:endParaRP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77AF6882-DAD6-744E-8208-BEC46F092BB1}"/>
              </a:ext>
            </a:extLst>
          </p:cNvPr>
          <p:cNvSpPr/>
          <p:nvPr/>
        </p:nvSpPr>
        <p:spPr>
          <a:xfrm>
            <a:off x="9936328" y="563143"/>
            <a:ext cx="556530" cy="32134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100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880000FF-4B38-68D6-5716-3E79B01F55BB}"/>
              </a:ext>
            </a:extLst>
          </p:cNvPr>
          <p:cNvSpPr/>
          <p:nvPr/>
        </p:nvSpPr>
        <p:spPr>
          <a:xfrm>
            <a:off x="9935810" y="1867777"/>
            <a:ext cx="556530" cy="33399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100">
              <a:solidFill>
                <a:srgbClr val="C5E0B3"/>
              </a:solidFill>
            </a:endParaRPr>
          </a:p>
        </p:txBody>
      </p:sp>
      <p:sp>
        <p:nvSpPr>
          <p:cNvPr id="182" name="TextBox 101">
            <a:extLst>
              <a:ext uri="{FF2B5EF4-FFF2-40B4-BE49-F238E27FC236}">
                <a16:creationId xmlns:a16="http://schemas.microsoft.com/office/drawing/2014/main" id="{5528B953-93D0-8601-9D3E-48E34E77B701}"/>
              </a:ext>
            </a:extLst>
          </p:cNvPr>
          <p:cNvSpPr txBox="1"/>
          <p:nvPr/>
        </p:nvSpPr>
        <p:spPr>
          <a:xfrm>
            <a:off x="10512373" y="572369"/>
            <a:ext cx="1608930" cy="27699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ea typeface="Calibri"/>
                <a:cs typeface="Calibri"/>
              </a:rPr>
              <a:t>: </a:t>
            </a:r>
            <a:r>
              <a:rPr lang="en-US" sz="1200" dirty="0" err="1">
                <a:ea typeface="Calibri"/>
                <a:cs typeface="Calibri"/>
              </a:rPr>
              <a:t>Downsampling</a:t>
            </a:r>
            <a:r>
              <a:rPr lang="en-US" sz="1200" dirty="0">
                <a:ea typeface="Calibri"/>
                <a:cs typeface="Calibri"/>
              </a:rPr>
              <a:t> Block</a:t>
            </a:r>
          </a:p>
        </p:txBody>
      </p:sp>
      <p:sp>
        <p:nvSpPr>
          <p:cNvPr id="183" name="TextBox 102">
            <a:extLst>
              <a:ext uri="{FF2B5EF4-FFF2-40B4-BE49-F238E27FC236}">
                <a16:creationId xmlns:a16="http://schemas.microsoft.com/office/drawing/2014/main" id="{B34ED416-5F96-BC50-1B07-9B6762522A9D}"/>
              </a:ext>
            </a:extLst>
          </p:cNvPr>
          <p:cNvSpPr txBox="1"/>
          <p:nvPr/>
        </p:nvSpPr>
        <p:spPr>
          <a:xfrm>
            <a:off x="10512373" y="999550"/>
            <a:ext cx="1608930" cy="27699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ea typeface="+mn-lt"/>
                <a:cs typeface="+mn-lt"/>
              </a:rPr>
              <a:t>: </a:t>
            </a:r>
            <a:r>
              <a:rPr lang="en-US" sz="1200" dirty="0" err="1">
                <a:ea typeface="+mn-lt"/>
                <a:cs typeface="+mn-lt"/>
              </a:rPr>
              <a:t>Upsampling</a:t>
            </a:r>
            <a:r>
              <a:rPr lang="en-US" sz="1200" dirty="0">
                <a:ea typeface="+mn-lt"/>
                <a:cs typeface="+mn-lt"/>
              </a:rPr>
              <a:t> Block</a:t>
            </a:r>
            <a:endParaRPr lang="en-US" sz="1200" dirty="0">
              <a:ea typeface="Calibri"/>
              <a:cs typeface="Calibri"/>
            </a:endParaRPr>
          </a:p>
        </p:txBody>
      </p:sp>
      <p:sp>
        <p:nvSpPr>
          <p:cNvPr id="184" name="TextBox 103">
            <a:extLst>
              <a:ext uri="{FF2B5EF4-FFF2-40B4-BE49-F238E27FC236}">
                <a16:creationId xmlns:a16="http://schemas.microsoft.com/office/drawing/2014/main" id="{79EDDC59-237A-8A68-992F-50A23AFB3A42}"/>
              </a:ext>
            </a:extLst>
          </p:cNvPr>
          <p:cNvSpPr txBox="1"/>
          <p:nvPr/>
        </p:nvSpPr>
        <p:spPr>
          <a:xfrm>
            <a:off x="10512373" y="1415186"/>
            <a:ext cx="1608930" cy="27699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ea typeface="+mn-lt"/>
                <a:cs typeface="+mn-lt"/>
              </a:rPr>
              <a:t>: SPPCSPC </a:t>
            </a:r>
            <a:endParaRPr lang="en-US" sz="1200" dirty="0">
              <a:ea typeface="Calibri"/>
              <a:cs typeface="Calibri"/>
            </a:endParaRPr>
          </a:p>
        </p:txBody>
      </p:sp>
      <p:sp>
        <p:nvSpPr>
          <p:cNvPr id="185" name="TextBox 104">
            <a:extLst>
              <a:ext uri="{FF2B5EF4-FFF2-40B4-BE49-F238E27FC236}">
                <a16:creationId xmlns:a16="http://schemas.microsoft.com/office/drawing/2014/main" id="{6D041955-BD02-117F-C633-0A4734FBD81E}"/>
              </a:ext>
            </a:extLst>
          </p:cNvPr>
          <p:cNvSpPr txBox="1"/>
          <p:nvPr/>
        </p:nvSpPr>
        <p:spPr>
          <a:xfrm>
            <a:off x="10512373" y="1830822"/>
            <a:ext cx="1608930" cy="27699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ea typeface="+mn-lt"/>
                <a:cs typeface="+mn-lt"/>
              </a:rPr>
              <a:t>: </a:t>
            </a:r>
            <a:r>
              <a:rPr lang="en-US" sz="1200" dirty="0" err="1">
                <a:ea typeface="+mn-lt"/>
                <a:cs typeface="+mn-lt"/>
              </a:rPr>
              <a:t>RepConv</a:t>
            </a:r>
            <a:r>
              <a:rPr lang="en-US" sz="1200" dirty="0">
                <a:ea typeface="+mn-lt"/>
                <a:cs typeface="+mn-lt"/>
              </a:rPr>
              <a:t> Block</a:t>
            </a:r>
            <a:endParaRPr lang="en-US" sz="1200" dirty="0">
              <a:ea typeface="Calibri"/>
              <a:cs typeface="Calibri"/>
            </a:endParaRPr>
          </a:p>
        </p:txBody>
      </p:sp>
      <p:sp>
        <p:nvSpPr>
          <p:cNvPr id="186" name="TextBox 105">
            <a:extLst>
              <a:ext uri="{FF2B5EF4-FFF2-40B4-BE49-F238E27FC236}">
                <a16:creationId xmlns:a16="http://schemas.microsoft.com/office/drawing/2014/main" id="{6C877CE9-8AF4-8E52-4975-4467288981E1}"/>
              </a:ext>
            </a:extLst>
          </p:cNvPr>
          <p:cNvSpPr txBox="1"/>
          <p:nvPr/>
        </p:nvSpPr>
        <p:spPr>
          <a:xfrm>
            <a:off x="10027463" y="145187"/>
            <a:ext cx="160893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ea typeface="Calibri"/>
                <a:cs typeface="Calibri"/>
              </a:rPr>
              <a:t>Annotation</a:t>
            </a:r>
            <a:endParaRPr lang="en-US" sz="1400"/>
          </a:p>
        </p:txBody>
      </p:sp>
      <p:sp>
        <p:nvSpPr>
          <p:cNvPr id="187" name="TextBox 106">
            <a:extLst>
              <a:ext uri="{FF2B5EF4-FFF2-40B4-BE49-F238E27FC236}">
                <a16:creationId xmlns:a16="http://schemas.microsoft.com/office/drawing/2014/main" id="{E8D6A023-86C3-C5C6-A583-DC43907629F7}"/>
              </a:ext>
            </a:extLst>
          </p:cNvPr>
          <p:cNvSpPr txBox="1"/>
          <p:nvPr/>
        </p:nvSpPr>
        <p:spPr>
          <a:xfrm>
            <a:off x="2468671" y="4368452"/>
            <a:ext cx="1294356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C55A11"/>
                </a:solidFill>
                <a:cs typeface="Calibri"/>
              </a:rPr>
              <a:t>Backbone</a:t>
            </a:r>
            <a:endParaRPr lang="en-US" dirty="0">
              <a:solidFill>
                <a:srgbClr val="C55A11"/>
              </a:solidFill>
            </a:endParaRPr>
          </a:p>
        </p:txBody>
      </p:sp>
      <p:sp>
        <p:nvSpPr>
          <p:cNvPr id="188" name="TextBox 107">
            <a:extLst>
              <a:ext uri="{FF2B5EF4-FFF2-40B4-BE49-F238E27FC236}">
                <a16:creationId xmlns:a16="http://schemas.microsoft.com/office/drawing/2014/main" id="{DD0C1806-D0B9-2B5C-D0A0-EC368BC195C5}"/>
              </a:ext>
            </a:extLst>
          </p:cNvPr>
          <p:cNvSpPr txBox="1"/>
          <p:nvPr/>
        </p:nvSpPr>
        <p:spPr>
          <a:xfrm>
            <a:off x="10892424" y="4368451"/>
            <a:ext cx="1294356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cs typeface="Calibri"/>
              </a:rPr>
              <a:t>Head</a:t>
            </a:r>
            <a:endParaRPr lang="en-US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9136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39650077-6824-18BA-A1C2-4E9ED1E0D3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700" y="1936696"/>
            <a:ext cx="10896600" cy="360045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F91BF2-337C-118D-71BE-989A0C0F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3. Model Training and Evaluation: DA Evaluation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169F12-B5A7-385D-105F-D0E23D3DD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13C093-F3E5-478D-8C14-9F2155A4B7F7}"/>
              </a:ext>
            </a:extLst>
          </p:cNvPr>
          <p:cNvSpPr/>
          <p:nvPr/>
        </p:nvSpPr>
        <p:spPr>
          <a:xfrm>
            <a:off x="2639833" y="2623930"/>
            <a:ext cx="4325510" cy="2623931"/>
          </a:xfrm>
          <a:prstGeom prst="rect">
            <a:avLst/>
          </a:prstGeom>
          <a:noFill/>
          <a:ln>
            <a:solidFill>
              <a:srgbClr val="00FF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255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DF359-1003-27B2-BCCE-EC7DAF786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3. Model Training and Evaluation: Comparison</a:t>
            </a:r>
            <a:endParaRPr lang="en-US" b="0">
              <a:cs typeface="Calibri Light" panose="020F0302020204030204"/>
            </a:endParaRPr>
          </a:p>
        </p:txBody>
      </p:sp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D3985522-4705-CFE8-6ED5-238AF1DFB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7155" y="2412033"/>
            <a:ext cx="7587249" cy="3213447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516303-FD2C-065D-ACB3-141AA397D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602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DF359-1003-27B2-BCCE-EC7DAF786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3. Model Training and Evaluation: Comparison samples</a:t>
            </a:r>
            <a:endParaRPr lang="en-US" b="0">
              <a:cs typeface="Calibri Light" panose="020F0302020204030204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516303-FD2C-065D-ACB3-141AA397D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A3F3DE-6499-7DE8-C365-C69DC02F0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1130881"/>
            <a:ext cx="1469524" cy="521208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Baseline</a:t>
            </a:r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r>
              <a:rPr lang="en-US">
                <a:cs typeface="Arial"/>
              </a:rPr>
              <a:t>RS2000</a:t>
            </a:r>
          </a:p>
          <a:p>
            <a:endParaRPr lang="en-US"/>
          </a:p>
        </p:txBody>
      </p:sp>
      <p:pic>
        <p:nvPicPr>
          <p:cNvPr id="3" name="Picture 5" descr="A picture containing text, outdoor, sign&#10;&#10;Description automatically generated">
            <a:extLst>
              <a:ext uri="{FF2B5EF4-FFF2-40B4-BE49-F238E27FC236}">
                <a16:creationId xmlns:a16="http://schemas.microsoft.com/office/drawing/2014/main" id="{ADE16DC2-79E4-6D1E-BDC0-C3004FBD1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228" y="3856906"/>
            <a:ext cx="6126018" cy="2480217"/>
          </a:xfrm>
          <a:prstGeom prst="rect">
            <a:avLst/>
          </a:prstGeom>
        </p:spPr>
      </p:pic>
      <p:pic>
        <p:nvPicPr>
          <p:cNvPr id="10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79526768-DDDC-C80A-C643-938796CEC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3242" y="3851442"/>
            <a:ext cx="3768185" cy="2482975"/>
          </a:xfrm>
          <a:prstGeom prst="rect">
            <a:avLst/>
          </a:prstGeom>
        </p:spPr>
      </p:pic>
      <p:pic>
        <p:nvPicPr>
          <p:cNvPr id="11" name="Picture 11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A5BE290A-D406-BD7A-726A-27FDF98FC6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0189" y="1246358"/>
            <a:ext cx="6128478" cy="2491951"/>
          </a:xfrm>
          <a:prstGeom prst="rect">
            <a:avLst/>
          </a:prstGeom>
        </p:spPr>
      </p:pic>
      <p:pic>
        <p:nvPicPr>
          <p:cNvPr id="12" name="Picture 12" descr="Graphical user interface&#10;&#10;Description automatically generated">
            <a:extLst>
              <a:ext uri="{FF2B5EF4-FFF2-40B4-BE49-F238E27FC236}">
                <a16:creationId xmlns:a16="http://schemas.microsoft.com/office/drawing/2014/main" id="{DD359D9D-9D96-DA5F-9CB5-69BB997944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7187" y="1240436"/>
            <a:ext cx="3767527" cy="247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359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DF359-1003-27B2-BCCE-EC7DAF786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3. Model Training and Evaluation: Comparison samples</a:t>
            </a:r>
            <a:endParaRPr lang="en-US" b="0">
              <a:cs typeface="Calibri Light" panose="020F0302020204030204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516303-FD2C-065D-ACB3-141AA397D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A3F3DE-6499-7DE8-C365-C69DC02F0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1130881"/>
            <a:ext cx="1469524" cy="521208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Baseline</a:t>
            </a:r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r>
              <a:rPr lang="en-US">
                <a:cs typeface="Arial"/>
              </a:rPr>
              <a:t>RS2000</a:t>
            </a:r>
          </a:p>
          <a:p>
            <a:endParaRPr lang="en-US"/>
          </a:p>
        </p:txBody>
      </p:sp>
      <p:pic>
        <p:nvPicPr>
          <p:cNvPr id="17" name="Picture 17">
            <a:extLst>
              <a:ext uri="{FF2B5EF4-FFF2-40B4-BE49-F238E27FC236}">
                <a16:creationId xmlns:a16="http://schemas.microsoft.com/office/drawing/2014/main" id="{68F6741F-6C00-AA40-ED2F-E38055BFB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351" y="3881501"/>
            <a:ext cx="4610981" cy="2605024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230A06FE-290E-4E7F-07B2-0E72452DF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611" y="1213686"/>
            <a:ext cx="4612214" cy="2608311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1342B5F5-18BD-5CB0-A140-2CEF47AA7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7909" y="1215452"/>
            <a:ext cx="3917429" cy="2603291"/>
          </a:xfrm>
          <a:prstGeom prst="rect">
            <a:avLst/>
          </a:prstGeom>
        </p:spPr>
      </p:pic>
      <p:pic>
        <p:nvPicPr>
          <p:cNvPr id="20" name="Picture 20" descr="A picture containing text, smoke&#10;&#10;Description automatically generated">
            <a:extLst>
              <a:ext uri="{FF2B5EF4-FFF2-40B4-BE49-F238E27FC236}">
                <a16:creationId xmlns:a16="http://schemas.microsoft.com/office/drawing/2014/main" id="{F898F09D-939C-2353-82BE-87B4725A2E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7908" y="3888698"/>
            <a:ext cx="3917429" cy="260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735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DF359-1003-27B2-BCCE-EC7DAF786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3. Model Training and Evaluation: Samples</a:t>
            </a:r>
            <a:endParaRPr lang="en-US" b="0">
              <a:cs typeface="Calibri Light" panose="020F0302020204030204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516303-FD2C-065D-ACB3-141AA397D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8" name="Picture 8" descr="A picture containing sky, outdoor, day, clouds&#10;&#10;Description automatically generated">
            <a:extLst>
              <a:ext uri="{FF2B5EF4-FFF2-40B4-BE49-F238E27FC236}">
                <a16:creationId xmlns:a16="http://schemas.microsoft.com/office/drawing/2014/main" id="{5A1889DE-A0F9-02D5-E014-23CA096B8C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171" y="1380716"/>
            <a:ext cx="6446760" cy="4256884"/>
          </a:xfrm>
        </p:spPr>
      </p:pic>
      <p:pic>
        <p:nvPicPr>
          <p:cNvPr id="9" name="Picture 9" descr="A picture containing website&#10;&#10;Description automatically generated">
            <a:extLst>
              <a:ext uri="{FF2B5EF4-FFF2-40B4-BE49-F238E27FC236}">
                <a16:creationId xmlns:a16="http://schemas.microsoft.com/office/drawing/2014/main" id="{1C9E7CD6-98F6-81C1-0336-0F407ADAD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8501" y="1381909"/>
            <a:ext cx="5396080" cy="425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18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DF359-1003-27B2-BCCE-EC7DAF786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3. Model Training and Evaluation: Samples</a:t>
            </a:r>
            <a:endParaRPr lang="en-US" b="0">
              <a:cs typeface="Calibri Light" panose="020F0302020204030204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516303-FD2C-065D-ACB3-141AA397D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7" name="Picture 9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EF498195-EFFA-9CFC-1AE2-0E4D3C65D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90" y="1246468"/>
            <a:ext cx="11850750" cy="489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11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C1A5D-52BA-9340-F3A0-8D0F24512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B151-A819-DDC8-F3F3-76D06B777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cs typeface="Arial"/>
              </a:rPr>
              <a:t>Outline</a:t>
            </a:r>
            <a:endParaRPr lang="en-US" b="1" dirty="0"/>
          </a:p>
          <a:p>
            <a:pPr marL="342900" indent="-342900">
              <a:buChar char="§"/>
            </a:pPr>
            <a:r>
              <a:rPr lang="en-US" dirty="0">
                <a:cs typeface="Arial"/>
              </a:rPr>
              <a:t>Problem introduction </a:t>
            </a:r>
          </a:p>
          <a:p>
            <a:pPr marL="342900" indent="-342900">
              <a:buChar char="§"/>
            </a:pPr>
            <a:r>
              <a:rPr lang="en-US" dirty="0">
                <a:cs typeface="Arial"/>
              </a:rPr>
              <a:t>Previous works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Data Preparation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Rendering Pipeline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Model Training and Evaluation</a:t>
            </a:r>
          </a:p>
          <a:p>
            <a:pPr marL="512445" lvl="1" indent="-283845">
              <a:buFont typeface="Calibri" panose="05000000000000000000" pitchFamily="2" charset="2"/>
              <a:buChar char="-"/>
            </a:pPr>
            <a:r>
              <a:rPr lang="en-US" dirty="0">
                <a:cs typeface="Arial"/>
              </a:rPr>
              <a:t>Object Detection</a:t>
            </a:r>
          </a:p>
          <a:p>
            <a:pPr marL="512445" lvl="1" indent="-283845">
              <a:buFont typeface="Calibri" panose="05000000000000000000" pitchFamily="2" charset="2"/>
              <a:buChar char="-"/>
            </a:pPr>
            <a:r>
              <a:rPr lang="en-US" dirty="0">
                <a:cs typeface="Arial"/>
              </a:rPr>
              <a:t>Domain Adaptation</a:t>
            </a:r>
          </a:p>
          <a:p>
            <a:pPr marL="512445" lvl="1" indent="-283845">
              <a:buFont typeface="Calibri" panose="05000000000000000000" pitchFamily="2" charset="2"/>
              <a:buChar char="-"/>
            </a:pPr>
            <a:r>
              <a:rPr lang="en-US" dirty="0">
                <a:cs typeface="Arial"/>
              </a:rPr>
              <a:t>Results and Discussion</a:t>
            </a:r>
          </a:p>
          <a:p>
            <a:pPr marL="342900" indent="-342900">
              <a:buFont typeface="Wingdings,Sans-Serif"/>
              <a:buChar char="§"/>
            </a:pPr>
            <a:r>
              <a:rPr lang="en-US" dirty="0">
                <a:ea typeface="+mn-lt"/>
                <a:cs typeface="+mn-lt"/>
              </a:rPr>
              <a:t>Future Works</a:t>
            </a:r>
          </a:p>
          <a:p>
            <a:pPr marL="342900" indent="-342900">
              <a:buFont typeface="Wingdings,Sans-Serif"/>
              <a:buChar char="§"/>
            </a:pPr>
            <a:r>
              <a:rPr lang="en-US" dirty="0">
                <a:ea typeface="+mn-lt"/>
                <a:cs typeface="+mn-lt"/>
              </a:rPr>
              <a:t>Conclusion</a:t>
            </a: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512445" lvl="1" indent="-283845">
              <a:buFont typeface="Calibri" panose="05000000000000000000" pitchFamily="2" charset="2"/>
              <a:buChar char="-"/>
            </a:pPr>
            <a:endParaRPr lang="en-US"/>
          </a:p>
          <a:p>
            <a:pPr marL="512445" lvl="1" indent="-283845">
              <a:buFont typeface="Calibri" panose="05000000000000000000" pitchFamily="2" charset="2"/>
              <a:buChar char="-"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9F0847-CB3B-A488-4A4A-6890AE013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6" name="Picture 6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9FC9B5E7-7272-8E30-85C0-BF91766A6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400" y="2570701"/>
            <a:ext cx="7502358" cy="262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0645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CC310-A442-EE75-42AC-4F04F8297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3. Model Training and Evaluation: Samples</a:t>
            </a:r>
            <a:endParaRPr lang="en-US" b="0">
              <a:ea typeface="+mj-lt"/>
              <a:cs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C2CA68-6117-5EE9-5D83-337A2EA089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task_kibo_001619_RS2000">
            <a:hlinkClick r:id="" action="ppaction://media"/>
            <a:extLst>
              <a:ext uri="{FF2B5EF4-FFF2-40B4-BE49-F238E27FC236}">
                <a16:creationId xmlns:a16="http://schemas.microsoft.com/office/drawing/2014/main" id="{113CDA36-FFB8-4D68-850B-77A04941EC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4651" y="1066537"/>
            <a:ext cx="10267786" cy="5775850"/>
          </a:xfrm>
        </p:spPr>
      </p:pic>
    </p:spTree>
    <p:extLst>
      <p:ext uri="{BB962C8B-B14F-4D97-AF65-F5344CB8AC3E}">
        <p14:creationId xmlns:p14="http://schemas.microsoft.com/office/powerpoint/2010/main" val="250401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CC310-A442-EE75-42AC-4F04F8297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3. Model Training and Evaluation: Samples</a:t>
            </a:r>
            <a:endParaRPr lang="en-US" b="0" dirty="0">
              <a:ea typeface="+mj-lt"/>
              <a:cs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C2CA68-6117-5EE9-5D83-337A2EA089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task_kibo_01522_RS2000">
            <a:hlinkClick r:id="" action="ppaction://media"/>
            <a:extLst>
              <a:ext uri="{FF2B5EF4-FFF2-40B4-BE49-F238E27FC236}">
                <a16:creationId xmlns:a16="http://schemas.microsoft.com/office/drawing/2014/main" id="{B7333E97-E65F-4AC7-9DE9-A19C143A39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9560" y="1046061"/>
            <a:ext cx="7372880" cy="5811939"/>
          </a:xfrm>
        </p:spPr>
      </p:pic>
    </p:spTree>
    <p:extLst>
      <p:ext uri="{BB962C8B-B14F-4D97-AF65-F5344CB8AC3E}">
        <p14:creationId xmlns:p14="http://schemas.microsoft.com/office/powerpoint/2010/main" val="673276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CAC35-2583-4D08-846B-033AF4E0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3. Model Training and Evaluation: Comparison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C2464-2DB8-4425-8634-4DF5B4BF69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8" name="task_kibo_010722_baseline_RS2000">
            <a:hlinkClick r:id="" action="ppaction://media"/>
            <a:extLst>
              <a:ext uri="{FF2B5EF4-FFF2-40B4-BE49-F238E27FC236}">
                <a16:creationId xmlns:a16="http://schemas.microsoft.com/office/drawing/2014/main" id="{FA955B37-7977-4F25-AEE0-7D84C3588B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8016" y="2011680"/>
            <a:ext cx="12268032" cy="345059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31C0CF-22A5-4669-8764-BDAE3F55E7CB}"/>
              </a:ext>
            </a:extLst>
          </p:cNvPr>
          <p:cNvSpPr txBox="1"/>
          <p:nvPr/>
        </p:nvSpPr>
        <p:spPr>
          <a:xfrm>
            <a:off x="2193813" y="1320803"/>
            <a:ext cx="3255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Baseline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C8D799-DDC4-41FC-987A-DECC9B60493B}"/>
              </a:ext>
            </a:extLst>
          </p:cNvPr>
          <p:cNvSpPr txBox="1"/>
          <p:nvPr/>
        </p:nvSpPr>
        <p:spPr>
          <a:xfrm>
            <a:off x="8817004" y="1320803"/>
            <a:ext cx="3255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RS2000</a:t>
            </a:r>
          </a:p>
        </p:txBody>
      </p:sp>
    </p:spTree>
    <p:extLst>
      <p:ext uri="{BB962C8B-B14F-4D97-AF65-F5344CB8AC3E}">
        <p14:creationId xmlns:p14="http://schemas.microsoft.com/office/powerpoint/2010/main" val="76742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427E6-C538-96F7-1EF7-328ED181E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*Conclusion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61488-3BFD-F574-9DBE-4A505E492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Arial"/>
              </a:rPr>
              <a:t>This research's contributions: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Released </a:t>
            </a:r>
            <a:r>
              <a:rPr lang="en-US" b="1" dirty="0">
                <a:cs typeface="Arial"/>
              </a:rPr>
              <a:t>a</a:t>
            </a:r>
            <a:r>
              <a:rPr lang="en-US" dirty="0">
                <a:cs typeface="Arial"/>
              </a:rPr>
              <a:t> </a:t>
            </a:r>
            <a:r>
              <a:rPr lang="en-US" b="1" dirty="0">
                <a:cs typeface="Arial"/>
              </a:rPr>
              <a:t>public dataset</a:t>
            </a:r>
            <a:r>
              <a:rPr lang="en-US" dirty="0">
                <a:cs typeface="Arial"/>
              </a:rPr>
              <a:t> of labelled and unlabeled data for future research. Examined the inherent challenges to Space Inspection.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Designed </a:t>
            </a:r>
            <a:r>
              <a:rPr lang="en-US" b="1" dirty="0">
                <a:cs typeface="Arial"/>
              </a:rPr>
              <a:t>an</a:t>
            </a:r>
            <a:r>
              <a:rPr lang="en-US" dirty="0">
                <a:cs typeface="Arial"/>
              </a:rPr>
              <a:t> </a:t>
            </a:r>
            <a:r>
              <a:rPr lang="en-US" b="1" dirty="0">
                <a:cs typeface="Arial"/>
              </a:rPr>
              <a:t>image rendering pipeline</a:t>
            </a:r>
            <a:r>
              <a:rPr lang="en-US" dirty="0">
                <a:cs typeface="Arial"/>
              </a:rPr>
              <a:t> to generate diverse and realistic training data for to detect all man-made objects in space.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Demonstrated that state-of-the-art object detection models can be used to detect objects in space using </a:t>
            </a:r>
            <a:r>
              <a:rPr lang="en-US" b="1" dirty="0">
                <a:cs typeface="Arial"/>
              </a:rPr>
              <a:t>both synthetic and real data</a:t>
            </a:r>
            <a:r>
              <a:rPr lang="en-US" dirty="0">
                <a:cs typeface="Arial"/>
              </a:rPr>
              <a:t>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Experimented with statistical domain adaptation approaches and found that </a:t>
            </a:r>
            <a:r>
              <a:rPr lang="en-US" b="1" dirty="0">
                <a:cs typeface="Arial"/>
              </a:rPr>
              <a:t>CORAL loss increased the model performance on the 1U CubeSat class</a:t>
            </a:r>
            <a:endParaRPr lang="en-US" dirty="0"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F424E-8209-12F5-7765-AA656B878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102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427E6-C538-96F7-1EF7-328ED181E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*Future works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61488-3BFD-F574-9DBE-4A505E492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Arial"/>
              </a:rPr>
              <a:t>Potential Domain Adaptation methods can utilize large amount of synthetic data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Non-generative Adversarial Training</a:t>
            </a:r>
            <a:r>
              <a:rPr lang="en-US" dirty="0">
                <a:ea typeface="+mn-lt"/>
                <a:cs typeface="+mn-lt"/>
              </a:rPr>
              <a:t>: Domain Adversarial Neural Network attached to backbone or detection heads, can be used to classify both domains and background.</a:t>
            </a:r>
            <a:endParaRPr lang="en-US" dirty="0">
              <a:ea typeface="+mn-lt"/>
            </a:endParaRPr>
          </a:p>
          <a:p>
            <a:r>
              <a:rPr lang="en-US" b="1" dirty="0">
                <a:ea typeface="+mn-lt"/>
                <a:cs typeface="Calibri"/>
              </a:rPr>
              <a:t>Encoder-Decoder Reconstruction</a:t>
            </a:r>
            <a:r>
              <a:rPr lang="en-US" dirty="0">
                <a:ea typeface="+mn-lt"/>
                <a:cs typeface="Calibri"/>
              </a:rPr>
              <a:t>: Decoder can be attached to the end of backbone to reconstruct the input.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=&gt; Encourage YOLOv7 to extract domain-invariant features.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F424E-8209-12F5-7765-AA656B878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8974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427E6-C538-96F7-1EF7-328ED181E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791" y="2335851"/>
            <a:ext cx="10002417" cy="2172141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tx1"/>
                </a:solidFill>
                <a:cs typeface="Arial"/>
              </a:rPr>
              <a:t>Thank you for your attention.</a:t>
            </a:r>
            <a:br>
              <a:rPr lang="en-US" sz="4800" dirty="0">
                <a:solidFill>
                  <a:schemeClr val="tx1"/>
                </a:solidFill>
                <a:cs typeface="Arial"/>
              </a:rPr>
            </a:br>
            <a:r>
              <a:rPr lang="en-US" sz="4800" dirty="0">
                <a:solidFill>
                  <a:schemeClr val="tx1"/>
                </a:solidFill>
                <a:cs typeface="Arial"/>
              </a:rPr>
              <a:t>Questions?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F424E-8209-12F5-7765-AA656B878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796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D8F18-8A31-A7BE-8152-AE4E7A5EA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82C92-9E4E-276E-025F-36BDB1D0D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1130881"/>
            <a:ext cx="11830050" cy="5535352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[1] J.-F. Shi, S. Ulrich, and S. Ruel, CubeSat Simulation and Detection using Monocular Camera Images and Convolutional Neural Networks, 10.2514/6.2018-1604.</a:t>
            </a:r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[2] J. </a:t>
            </a:r>
            <a:r>
              <a:rPr lang="en-US" dirty="0" err="1">
                <a:ea typeface="+mn-lt"/>
                <a:cs typeface="+mn-lt"/>
              </a:rPr>
              <a:t>Aarestad</a:t>
            </a:r>
            <a:r>
              <a:rPr lang="en-US" dirty="0">
                <a:ea typeface="+mn-lt"/>
                <a:cs typeface="+mn-lt"/>
              </a:rPr>
              <a:t>, A. Cochrane, M. Hannon, E. Kain, C. </a:t>
            </a:r>
            <a:r>
              <a:rPr lang="en-US" dirty="0" err="1">
                <a:ea typeface="+mn-lt"/>
                <a:cs typeface="+mn-lt"/>
              </a:rPr>
              <a:t>Kief</a:t>
            </a:r>
            <a:r>
              <a:rPr lang="en-US" dirty="0">
                <a:ea typeface="+mn-lt"/>
                <a:cs typeface="+mn-lt"/>
              </a:rPr>
              <a:t>, S. Lindsley, and B. </a:t>
            </a:r>
            <a:r>
              <a:rPr lang="en-US" dirty="0" err="1">
                <a:ea typeface="+mn-lt"/>
                <a:cs typeface="+mn-lt"/>
              </a:rPr>
              <a:t>Zufelt</a:t>
            </a:r>
            <a:r>
              <a:rPr lang="en-US" dirty="0">
                <a:ea typeface="+mn-lt"/>
                <a:cs typeface="+mn-lt"/>
              </a:rPr>
              <a:t>, “Challenges and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Opportunities for CubeSat Detection for Space Situational Awareness using a CNN,” 2020.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[3] S. N. G. I. </a:t>
            </a:r>
            <a:r>
              <a:rPr lang="en-US" dirty="0" err="1">
                <a:ea typeface="+mn-lt"/>
                <a:cs typeface="+mn-lt"/>
              </a:rPr>
              <a:t>Samarawickrama</a:t>
            </a:r>
            <a:r>
              <a:rPr lang="en-US" dirty="0">
                <a:ea typeface="+mn-lt"/>
                <a:cs typeface="+mn-lt"/>
              </a:rPr>
              <a:t>, Faster R-CNN based CubeSat close proximity detection and attitude </a:t>
            </a:r>
            <a:r>
              <a:rPr lang="en-US" dirty="0" err="1">
                <a:ea typeface="+mn-lt"/>
                <a:cs typeface="+mn-lt"/>
              </a:rPr>
              <a:t>esti</a:t>
            </a:r>
            <a:r>
              <a:rPr lang="en-US" dirty="0">
                <a:ea typeface="+mn-lt"/>
                <a:cs typeface="+mn-lt"/>
              </a:rPr>
              <a:t>-</a:t>
            </a:r>
          </a:p>
          <a:p>
            <a:pPr marL="0" indent="0">
              <a:buNone/>
            </a:pPr>
            <a:r>
              <a:rPr lang="en-US" dirty="0" err="1">
                <a:ea typeface="+mn-lt"/>
                <a:cs typeface="+mn-lt"/>
              </a:rPr>
              <a:t>mation</a:t>
            </a:r>
            <a:r>
              <a:rPr lang="en-US" dirty="0">
                <a:ea typeface="+mn-lt"/>
                <a:cs typeface="+mn-lt"/>
              </a:rPr>
              <a:t> in the Department of Aerospace Engineering. 2019.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[6] C.-Y. Wang, A. </a:t>
            </a:r>
            <a:r>
              <a:rPr lang="en-US" dirty="0" err="1">
                <a:ea typeface="+mn-lt"/>
                <a:cs typeface="+mn-lt"/>
              </a:rPr>
              <a:t>Bochkovskiy</a:t>
            </a:r>
            <a:r>
              <a:rPr lang="en-US" dirty="0">
                <a:ea typeface="+mn-lt"/>
                <a:cs typeface="+mn-lt"/>
              </a:rPr>
              <a:t>, and H.-y. Liao, “YOLOv7: Trainable bag-of-freebies sets new state-of-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the-art for real-time object detectors,” 07 2022, 10.48550/arXiv.2207.02696.</a:t>
            </a:r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[8] B. Sun and K. </a:t>
            </a:r>
            <a:r>
              <a:rPr lang="en-US" dirty="0" err="1">
                <a:ea typeface="+mn-lt"/>
                <a:cs typeface="+mn-lt"/>
              </a:rPr>
              <a:t>Saenko</a:t>
            </a:r>
            <a:r>
              <a:rPr lang="en-US" dirty="0">
                <a:ea typeface="+mn-lt"/>
                <a:cs typeface="+mn-lt"/>
              </a:rPr>
              <a:t>, “Deep CORAL: Correlation Alignment for Deep Domain Adaptation,” Com-</a:t>
            </a:r>
            <a:endParaRPr lang="en-US" dirty="0">
              <a:ea typeface="+mn-lt"/>
            </a:endParaRPr>
          </a:p>
          <a:p>
            <a:pPr>
              <a:buNone/>
            </a:pPr>
            <a:r>
              <a:rPr lang="en-US" dirty="0" err="1">
                <a:ea typeface="+mn-lt"/>
                <a:cs typeface="+mn-lt"/>
              </a:rPr>
              <a:t>puter</a:t>
            </a:r>
            <a:r>
              <a:rPr lang="en-US" dirty="0">
                <a:ea typeface="+mn-lt"/>
                <a:cs typeface="+mn-lt"/>
              </a:rPr>
              <a:t> Vision – ECCV 2016 Workshops (G. Hua and H. </a:t>
            </a:r>
            <a:r>
              <a:rPr lang="en-US" dirty="0" err="1">
                <a:ea typeface="+mn-lt"/>
                <a:cs typeface="+mn-lt"/>
              </a:rPr>
              <a:t>Jégou</a:t>
            </a:r>
            <a:r>
              <a:rPr lang="en-US" dirty="0">
                <a:ea typeface="+mn-lt"/>
                <a:cs typeface="+mn-lt"/>
              </a:rPr>
              <a:t>, eds.), Cham, Springer International Pub-</a:t>
            </a:r>
            <a:endParaRPr lang="en-US" dirty="0"/>
          </a:p>
          <a:p>
            <a:pPr marL="0" indent="0">
              <a:buNone/>
            </a:pPr>
            <a:r>
              <a:rPr lang="en-US" dirty="0" err="1">
                <a:ea typeface="+mn-lt"/>
                <a:cs typeface="+mn-lt"/>
              </a:rPr>
              <a:t>lishing</a:t>
            </a:r>
            <a:r>
              <a:rPr lang="en-US" dirty="0">
                <a:ea typeface="+mn-lt"/>
                <a:cs typeface="+mn-lt"/>
              </a:rPr>
              <a:t>, 2016, pp. 443–450.</a:t>
            </a:r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[9] W. </a:t>
            </a:r>
            <a:r>
              <a:rPr lang="en-US" dirty="0" err="1">
                <a:ea typeface="+mn-lt"/>
                <a:cs typeface="+mn-lt"/>
              </a:rPr>
              <a:t>Zellinger</a:t>
            </a:r>
            <a:r>
              <a:rPr lang="en-US" dirty="0">
                <a:ea typeface="+mn-lt"/>
                <a:cs typeface="+mn-lt"/>
              </a:rPr>
              <a:t>, T. Grubinger, E. </a:t>
            </a:r>
            <a:r>
              <a:rPr lang="en-US" dirty="0" err="1">
                <a:ea typeface="+mn-lt"/>
                <a:cs typeface="+mn-lt"/>
              </a:rPr>
              <a:t>Lughofer</a:t>
            </a:r>
            <a:r>
              <a:rPr lang="en-US" dirty="0">
                <a:ea typeface="+mn-lt"/>
                <a:cs typeface="+mn-lt"/>
              </a:rPr>
              <a:t>, T. </a:t>
            </a:r>
            <a:r>
              <a:rPr lang="en-US" dirty="0" err="1">
                <a:ea typeface="+mn-lt"/>
                <a:cs typeface="+mn-lt"/>
              </a:rPr>
              <a:t>Natschläger</a:t>
            </a:r>
            <a:r>
              <a:rPr lang="en-US" dirty="0">
                <a:ea typeface="+mn-lt"/>
                <a:cs typeface="+mn-lt"/>
              </a:rPr>
              <a:t>, and S. </a:t>
            </a:r>
            <a:r>
              <a:rPr lang="en-US" dirty="0" err="1">
                <a:ea typeface="+mn-lt"/>
                <a:cs typeface="+mn-lt"/>
              </a:rPr>
              <a:t>Saminger</a:t>
            </a:r>
            <a:r>
              <a:rPr lang="en-US" dirty="0">
                <a:ea typeface="+mn-lt"/>
                <a:cs typeface="+mn-lt"/>
              </a:rPr>
              <a:t>-Platz, “Central Moment Dis-</a:t>
            </a:r>
            <a:endParaRPr lang="en-US" dirty="0">
              <a:ea typeface="+mn-lt"/>
              <a:cs typeface="Arial"/>
            </a:endParaRPr>
          </a:p>
          <a:p>
            <a:pPr marL="0" indent="0">
              <a:buNone/>
            </a:pPr>
            <a:r>
              <a:rPr lang="en-US" dirty="0" err="1">
                <a:ea typeface="+mn-lt"/>
                <a:cs typeface="+mn-lt"/>
              </a:rPr>
              <a:t>crepancy</a:t>
            </a:r>
            <a:r>
              <a:rPr lang="en-US" dirty="0">
                <a:ea typeface="+mn-lt"/>
                <a:cs typeface="+mn-lt"/>
              </a:rPr>
              <a:t> (CMD) for Domain-Invariant Representation Learning,” 2017, 10.48550/ARXIV.1702.08811.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32914-2F5E-F8F9-7218-A469D65AA9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76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D8F18-8A31-A7BE-8152-AE4E7A5EA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82C92-9E4E-276E-025F-36BDB1D0D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1130881"/>
            <a:ext cx="11830050" cy="5535352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[20] A. </a:t>
            </a:r>
            <a:r>
              <a:rPr lang="en-US" err="1">
                <a:ea typeface="+mn-lt"/>
                <a:cs typeface="+mn-lt"/>
              </a:rPr>
              <a:t>Krizhevsky</a:t>
            </a:r>
            <a:r>
              <a:rPr lang="en-US">
                <a:ea typeface="+mn-lt"/>
                <a:cs typeface="+mn-lt"/>
              </a:rPr>
              <a:t>, I. </a:t>
            </a:r>
            <a:r>
              <a:rPr lang="en-US" err="1">
                <a:ea typeface="+mn-lt"/>
                <a:cs typeface="+mn-lt"/>
              </a:rPr>
              <a:t>Sutskever</a:t>
            </a:r>
            <a:r>
              <a:rPr lang="en-US">
                <a:ea typeface="+mn-lt"/>
                <a:cs typeface="+mn-lt"/>
              </a:rPr>
              <a:t>, and G. E. Hinton, “ImageNet Classification with Deep Convolutional Neural Networks,” Proceedings of the 25th International Conference on Neural Information Processing Systems - Volume 1, NIPS’12, Red Hook, NY, USA, Curran Associates Inc., 2012, p. 1097–1105.</a:t>
            </a:r>
            <a:endParaRPr lang="en-US">
              <a:ea typeface="+mn-lt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[27] “File:ISS-38 </a:t>
            </a:r>
            <a:r>
              <a:rPr lang="en-US" err="1">
                <a:ea typeface="+mn-lt"/>
                <a:cs typeface="+mn-lt"/>
              </a:rPr>
              <a:t>NanoRacks</a:t>
            </a:r>
            <a:r>
              <a:rPr lang="en-US">
                <a:ea typeface="+mn-lt"/>
                <a:cs typeface="+mn-lt"/>
              </a:rPr>
              <a:t> CubeSat Deployment Iss038e044916.jpg,” </a:t>
            </a:r>
            <a:r>
              <a:rPr lang="en-US">
                <a:ea typeface="+mn-lt"/>
                <a:cs typeface="+mn-lt"/>
                <a:hlinkClick r:id="rId2"/>
              </a:rPr>
              <a:t>https://commons</a:t>
            </a:r>
            <a:r>
              <a:rPr lang="en-US">
                <a:ea typeface="+mn-lt"/>
                <a:cs typeface="+mn-lt"/>
              </a:rPr>
              <a:t>.wikimedia.org/wiki/File:ISS-38_NanoRacks_CubeSat_Deployment_Iss038e044916.jpg. Retrieved: 2022-12-24.</a:t>
            </a:r>
            <a:endParaRPr lang="en-US">
              <a:ea typeface="+mn-lt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[28] “Birds-2 deployed from Kibo (Iss056e130478).jpg,” https://commons.wikimedia.org/wiki/File:Birds-2_deployed_from_Kibo_(Iss056e130478).jpg. Retrieved: 2022-12-24.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[29] “Small Satellites Deployment J-SSOD no16 from ”Kibo” (OPUSAT-II, BIRDS-4, RSP01,WARP01, timestamp 1:05:49),” </a:t>
            </a:r>
            <a:r>
              <a:rPr lang="en-US">
                <a:ea typeface="+mn-lt"/>
                <a:cs typeface="+mn-lt"/>
                <a:hlinkClick r:id="rId3"/>
              </a:rPr>
              <a:t>https://www.youtube.com/watch?v=Yt26Z1EJIDc</a:t>
            </a:r>
            <a:r>
              <a:rPr lang="en-US">
                <a:ea typeface="+mn-lt"/>
                <a:cs typeface="+mn-lt"/>
              </a:rPr>
              <a:t>. Retrieved: 2022-12-24.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[30] “Small Satellites Deployment J-SSOD no16 from ”Kibo” (OPUSAT-II, BIRDS-4, RSP01,WARP01, timestamp 38:19,” </a:t>
            </a:r>
            <a:r>
              <a:rPr lang="en-US">
                <a:ea typeface="+mn-lt"/>
                <a:cs typeface="+mn-lt"/>
                <a:hlinkClick r:id="rId3"/>
              </a:rPr>
              <a:t>https://www.youtube.com/watch?v=Yt26Z1EJIDc</a:t>
            </a:r>
            <a:r>
              <a:rPr lang="en-US">
                <a:ea typeface="+mn-lt"/>
                <a:cs typeface="+mn-lt"/>
              </a:rPr>
              <a:t>. Retrieved: 2022- 12-24.</a:t>
            </a:r>
            <a:endParaRPr lang="en-US">
              <a:ea typeface="+mn-lt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[54] “Three CubeSats successfully deployed from ”Kibo”!,” </a:t>
            </a:r>
            <a:r>
              <a:rPr lang="en-US">
                <a:ea typeface="+mn-lt"/>
                <a:cs typeface="+mn-lt"/>
                <a:hlinkClick r:id="rId4"/>
              </a:rPr>
              <a:t>https://iss.jaxa.jp/en/kiboexp/</a:t>
            </a:r>
            <a:r>
              <a:rPr lang="en-US">
                <a:ea typeface="+mn-lt"/>
                <a:cs typeface="+mn-lt"/>
              </a:rPr>
              <a:t>news/1810_cubesat10_en.html. Retrieved: 2023-1-1.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[55] “JAXA and UNISEC open of J-CUBE Program!,” </a:t>
            </a:r>
            <a:r>
              <a:rPr lang="en-US">
                <a:ea typeface="+mn-lt"/>
                <a:cs typeface="+mn-lt"/>
                <a:hlinkClick r:id="rId5"/>
              </a:rPr>
              <a:t>https://humans-in-space.jaxa.jp/en/</a:t>
            </a:r>
            <a:r>
              <a:rPr lang="en-US">
                <a:ea typeface="+mn-lt"/>
                <a:cs typeface="+mn-lt"/>
              </a:rPr>
              <a:t>biz-lab/news/detail/001787.html. Retrieved: 2023-1-1.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[56] “Small Satellites Deployment J-SSOD no16 from ”Kibo” (OPUSAT-II, BIRDS-4, RSP01,WARP01,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timestamp 1:07:22),” </a:t>
            </a:r>
            <a:r>
              <a:rPr lang="en-US">
                <a:ea typeface="+mn-lt"/>
                <a:cs typeface="+mn-lt"/>
                <a:hlinkClick r:id="rId3"/>
              </a:rPr>
              <a:t>https://www.youtube.com/watch?v=Yt26Z1EJIDc</a:t>
            </a:r>
            <a:r>
              <a:rPr lang="en-US">
                <a:ea typeface="+mn-lt"/>
                <a:cs typeface="+mn-lt"/>
              </a:rPr>
              <a:t>. Retrieved:2022-12-24.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32914-2F5E-F8F9-7218-A469D65AA9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682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E83CD-27B5-60FA-6D98-DFF961A94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*Problem Introduction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12EF0-7023-1262-1421-754F273DB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1130881"/>
            <a:ext cx="4521778" cy="52120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For the purposes of all close-proximity operations between space objects, like rendezvous, docking, space debris capturing, and asteroid landing, </a:t>
            </a:r>
            <a:endParaRPr lang="en-US" b="1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==&gt; One would hope to develop a computer vision model to </a:t>
            </a:r>
            <a:r>
              <a:rPr lang="en-US" b="1" dirty="0">
                <a:ea typeface="+mn-lt"/>
                <a:cs typeface="+mn-lt"/>
              </a:rPr>
              <a:t>detect all man-made objects in space.</a:t>
            </a:r>
            <a:endParaRPr lang="en-US" b="1">
              <a:ea typeface="+mn-lt"/>
              <a:cs typeface="Calibri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Calibri"/>
              </a:rPr>
              <a:t>Challenges:</a:t>
            </a:r>
          </a:p>
          <a:p>
            <a:pPr marL="342900" indent="-342900">
              <a:buChar char="§"/>
            </a:pPr>
            <a:r>
              <a:rPr lang="en-US" dirty="0">
                <a:ea typeface="+mn-lt"/>
                <a:cs typeface="Calibri"/>
              </a:rPr>
              <a:t>Limited computation capability</a:t>
            </a:r>
          </a:p>
          <a:p>
            <a:pPr marL="342900" indent="-342900">
              <a:buChar char="§"/>
            </a:pPr>
            <a:r>
              <a:rPr lang="en-US" dirty="0">
                <a:ea typeface="+mn-lt"/>
                <a:cs typeface="Calibri"/>
              </a:rPr>
              <a:t>Lack of data, both labelled and unlabeled</a:t>
            </a:r>
          </a:p>
          <a:p>
            <a:endParaRPr lang="en-US">
              <a:ea typeface="+mn-lt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A46241-FE31-544F-48B4-E44E3380F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63006075-6979-DB8F-2A23-3200890A8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309" y="1872385"/>
            <a:ext cx="6622472" cy="371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796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EB370-72CC-F658-6887-23C573C36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* Previous works</a:t>
            </a:r>
            <a:endParaRPr lang="en-US"/>
          </a:p>
        </p:txBody>
      </p:sp>
      <p:pic>
        <p:nvPicPr>
          <p:cNvPr id="6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8D6E2CB-43BA-3680-B1BD-88A651264D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7412" y="1235280"/>
            <a:ext cx="3995320" cy="1772987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BAE20B-B7EE-BE67-113E-1D49916DD8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3981EF-40C4-3F65-3EF4-11E3BFA65F29}"/>
              </a:ext>
            </a:extLst>
          </p:cNvPr>
          <p:cNvSpPr txBox="1"/>
          <p:nvPr/>
        </p:nvSpPr>
        <p:spPr>
          <a:xfrm>
            <a:off x="6964947" y="2947736"/>
            <a:ext cx="393031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ea typeface="+mn-lt"/>
                <a:cs typeface="+mn-lt"/>
              </a:rPr>
              <a:t>2. Random Background</a:t>
            </a:r>
            <a:r>
              <a:rPr lang="en-US" baseline="30000" dirty="0">
                <a:ea typeface="+mn-lt"/>
                <a:cs typeface="+mn-lt"/>
              </a:rPr>
              <a:t>2</a:t>
            </a:r>
            <a:endParaRPr lang="en-US" baseline="30000" dirty="0"/>
          </a:p>
        </p:txBody>
      </p:sp>
      <p:pic>
        <p:nvPicPr>
          <p:cNvPr id="8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2EA56D4F-45C0-4936-06C0-C16C9F0A4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21" y="1240955"/>
            <a:ext cx="6334443" cy="47595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0C7D77-BC2B-3A88-C0B0-9751B7C00350}"/>
              </a:ext>
            </a:extLst>
          </p:cNvPr>
          <p:cNvSpPr txBox="1"/>
          <p:nvPr/>
        </p:nvSpPr>
        <p:spPr>
          <a:xfrm>
            <a:off x="1344742" y="6115443"/>
            <a:ext cx="393031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>
                <a:ea typeface="+mn-lt"/>
                <a:cs typeface="+mn-lt"/>
              </a:rPr>
              <a:t>Unrealistic Redundant Render</a:t>
            </a:r>
            <a:r>
              <a:rPr lang="en-US" baseline="30000" dirty="0">
                <a:ea typeface="+mn-lt"/>
                <a:cs typeface="+mn-lt"/>
              </a:rPr>
              <a:t>1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10" name="Picture 10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1092810-5F6C-BB86-DCA3-3C4EA4E4F7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926" y="3325396"/>
            <a:ext cx="4013200" cy="26937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474CEDB-9D72-DACF-0526-15D87A30C32E}"/>
              </a:ext>
            </a:extLst>
          </p:cNvPr>
          <p:cNvSpPr txBox="1"/>
          <p:nvPr/>
        </p:nvSpPr>
        <p:spPr>
          <a:xfrm>
            <a:off x="7018420" y="6116053"/>
            <a:ext cx="38501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ea typeface="+mn-lt"/>
                <a:cs typeface="+mn-lt"/>
              </a:rPr>
              <a:t>3. Undeployed Space Objects Samples</a:t>
            </a:r>
            <a:r>
              <a:rPr lang="en-US" baseline="30000" dirty="0">
                <a:ea typeface="+mn-lt"/>
                <a:cs typeface="+mn-l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176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4E6FB-84F7-6B1A-8FC1-E8C449A2C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>
                <a:cs typeface="Arial"/>
              </a:rPr>
              <a:t>Dataset Preparation: First Public Real Dataset</a:t>
            </a:r>
            <a:endParaRPr lang="en-US"/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30F721B2-3C2A-604B-5895-1CD6A7192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81766" y="1142426"/>
            <a:ext cx="7628467" cy="572008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CB07F-3A2A-95DB-5F60-8E51178F4E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420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C2048-0F65-6788-46E6-C111535B5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>
                <a:ea typeface="+mj-lt"/>
                <a:cs typeface="+mj-lt"/>
              </a:rPr>
              <a:t>Dataset Preparation: Real Dataset Distribution</a:t>
            </a:r>
            <a:endParaRPr lang="en-US" b="0">
              <a:ea typeface="+mj-lt"/>
              <a:cs typeface="+mj-lt"/>
            </a:endParaRPr>
          </a:p>
        </p:txBody>
      </p:sp>
      <p:pic>
        <p:nvPicPr>
          <p:cNvPr id="6" name="Picture 6" descr="Chart, waterfall chart&#10;&#10;Description automatically generated">
            <a:extLst>
              <a:ext uri="{FF2B5EF4-FFF2-40B4-BE49-F238E27FC236}">
                <a16:creationId xmlns:a16="http://schemas.microsoft.com/office/drawing/2014/main" id="{78870C27-4330-B84A-627E-8759C6DC4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9526" y="1142604"/>
            <a:ext cx="6171964" cy="521208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E3ECAB-278F-A7A0-2A15-AAD5C42F73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611690-C3DA-8BF9-634D-408BEFBA3561}"/>
              </a:ext>
            </a:extLst>
          </p:cNvPr>
          <p:cNvSpPr txBox="1"/>
          <p:nvPr/>
        </p:nvSpPr>
        <p:spPr>
          <a:xfrm>
            <a:off x="7860323" y="1846384"/>
            <a:ext cx="293663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Label list:</a:t>
            </a:r>
          </a:p>
          <a:p>
            <a:pPr marL="342900" indent="-342900">
              <a:buFont typeface="Wingdings"/>
              <a:buChar char="§"/>
            </a:pPr>
            <a:r>
              <a:rPr lang="en-US" sz="2400" dirty="0">
                <a:cs typeface="Calibri"/>
              </a:rPr>
              <a:t>CubeSats: 1U, 2U, 3U, 4U, 6U, 12U</a:t>
            </a:r>
          </a:p>
          <a:p>
            <a:pPr marL="342900" indent="-342900">
              <a:buFont typeface="Wingdings"/>
              <a:buChar char="§"/>
            </a:pPr>
            <a:r>
              <a:rPr lang="en-US" sz="2400" dirty="0">
                <a:cs typeface="Calibri"/>
              </a:rPr>
              <a:t>Space Targets: ST</a:t>
            </a:r>
          </a:p>
          <a:p>
            <a:pPr marL="342900" indent="-342900">
              <a:buFont typeface="Wingdings"/>
              <a:buChar char="§"/>
            </a:pPr>
            <a:r>
              <a:rPr lang="en-US" sz="2400" dirty="0">
                <a:cs typeface="Calibri"/>
              </a:rPr>
              <a:t>Other</a:t>
            </a:r>
          </a:p>
        </p:txBody>
      </p:sp>
    </p:spTree>
    <p:extLst>
      <p:ext uri="{BB962C8B-B14F-4D97-AF65-F5344CB8AC3E}">
        <p14:creationId xmlns:p14="http://schemas.microsoft.com/office/powerpoint/2010/main" val="2436674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A3F0B-9304-C7FD-0FDC-F0AB32155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>
                <a:ea typeface="+mj-lt"/>
                <a:cs typeface="+mj-lt"/>
              </a:rPr>
              <a:t>Dataset Preparation: Issues</a:t>
            </a:r>
            <a:endParaRPr lang="en-US" b="0">
              <a:ea typeface="+mj-lt"/>
              <a:cs typeface="+mj-lt"/>
            </a:endParaRPr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F7CED40D-A544-E336-80F1-BC09AEE380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2959" y="1119336"/>
            <a:ext cx="7094534" cy="574317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F9EE13-1ED1-DAEC-BC97-7FE0146C7F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584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91BF2-337C-118D-71BE-989A0C0F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2. Rendering Pipeline: Samples</a:t>
            </a:r>
            <a:endParaRPr lang="en-US"/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00346E5A-2AED-6281-AF7C-467FD64152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5162" y="1073154"/>
            <a:ext cx="9081674" cy="578935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169F12-B5A7-385D-105F-D0E23D3DD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360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91BF2-337C-118D-71BE-989A0C0F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2. Rendering Pipeline: Architecture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169F12-B5A7-385D-105F-D0E23D3DD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C791B4F-9D1B-4131-9CCD-7AD81522953E}" type="slidenum">
              <a:rPr lang="en-US" dirty="0" smtClean="0"/>
              <a:pPr/>
              <a:t>8</a:t>
            </a:fld>
            <a:endParaRPr lang="en-US"/>
          </a:p>
        </p:txBody>
      </p:sp>
      <p:pic>
        <p:nvPicPr>
          <p:cNvPr id="9" name="Picture 9" descr="Diagram&#10;&#10;Description automatically generated">
            <a:extLst>
              <a:ext uri="{FF2B5EF4-FFF2-40B4-BE49-F238E27FC236}">
                <a16:creationId xmlns:a16="http://schemas.microsoft.com/office/drawing/2014/main" id="{7F28331F-B735-6DBD-0510-3ACAFBD2A7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931" y="1166050"/>
            <a:ext cx="6976046" cy="521208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6D219E-AC10-A084-7644-2CC5133BC90A}"/>
              </a:ext>
            </a:extLst>
          </p:cNvPr>
          <p:cNvSpPr txBox="1"/>
          <p:nvPr/>
        </p:nvSpPr>
        <p:spPr>
          <a:xfrm>
            <a:off x="7807569" y="1424353"/>
            <a:ext cx="418513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§"/>
            </a:pPr>
            <a:r>
              <a:rPr lang="en-US" sz="2400" dirty="0">
                <a:cs typeface="Calibri"/>
              </a:rPr>
              <a:t>For accuracy: As closed to reality as possible</a:t>
            </a:r>
            <a:endParaRPr lang="en-US"/>
          </a:p>
          <a:p>
            <a:pPr marL="342900" indent="-342900">
              <a:buFont typeface="Wingdings"/>
              <a:buChar char="§"/>
            </a:pPr>
            <a:r>
              <a:rPr lang="en-US" sz="2400" dirty="0">
                <a:cs typeface="Calibri"/>
              </a:rPr>
              <a:t>For generalizability: As diverse as possible</a:t>
            </a:r>
          </a:p>
        </p:txBody>
      </p:sp>
    </p:spTree>
    <p:extLst>
      <p:ext uri="{BB962C8B-B14F-4D97-AF65-F5344CB8AC3E}">
        <p14:creationId xmlns:p14="http://schemas.microsoft.com/office/powerpoint/2010/main" val="3783083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tx1">
              <a:lumMod val="50000"/>
              <a:lumOff val="50000"/>
            </a:schemeClr>
          </a:solidFill>
          <a:prstDash val="dash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1567</Words>
  <Application>Microsoft Office PowerPoint</Application>
  <PresentationFormat>Widescreen</PresentationFormat>
  <Paragraphs>185</Paragraphs>
  <Slides>27</Slides>
  <Notes>4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Space Inspection for  CubeSats and Other Space Targets using Object Detection in Images</vt:lpstr>
      <vt:lpstr>PowerPoint Presentation</vt:lpstr>
      <vt:lpstr>*Problem Introduction</vt:lpstr>
      <vt:lpstr>* Previous works</vt:lpstr>
      <vt:lpstr>Dataset Preparation: First Public Real Dataset</vt:lpstr>
      <vt:lpstr>Dataset Preparation: Real Dataset Distribution</vt:lpstr>
      <vt:lpstr>Dataset Preparation: Issues</vt:lpstr>
      <vt:lpstr>2. Rendering Pipeline: Samples</vt:lpstr>
      <vt:lpstr>2. Rendering Pipeline: Architecture</vt:lpstr>
      <vt:lpstr>3. Model Training and Evaluation: Object Detection and YOLOv7</vt:lpstr>
      <vt:lpstr>3. Model Training and Evaluation: Pipeline Configuration </vt:lpstr>
      <vt:lpstr>3. Model Training and Evaluation: Domain Adaptation (DA)</vt:lpstr>
      <vt:lpstr>3. Model Training and Evaluation: DA</vt:lpstr>
      <vt:lpstr>3. Model Training and Evaluation: DA Evaluation</vt:lpstr>
      <vt:lpstr>3. Model Training and Evaluation: Comparison</vt:lpstr>
      <vt:lpstr>3. Model Training and Evaluation: Comparison samples</vt:lpstr>
      <vt:lpstr>3. Model Training and Evaluation: Comparison samples</vt:lpstr>
      <vt:lpstr>3. Model Training and Evaluation: Samples</vt:lpstr>
      <vt:lpstr>3. Model Training and Evaluation: Samples</vt:lpstr>
      <vt:lpstr>3. Model Training and Evaluation: Samples</vt:lpstr>
      <vt:lpstr>3. Model Training and Evaluation: Samples</vt:lpstr>
      <vt:lpstr>3. Model Training and Evaluation: Comparison</vt:lpstr>
      <vt:lpstr>*Conclusion</vt:lpstr>
      <vt:lpstr>*Future works</vt:lpstr>
      <vt:lpstr>Thank you for your attention. Questions?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Choi, Daegyun (choidg)</dc:creator>
  <cp:lastModifiedBy>demo surface 3</cp:lastModifiedBy>
  <cp:revision>456</cp:revision>
  <dcterms:created xsi:type="dcterms:W3CDTF">2020-10-28T21:23:51Z</dcterms:created>
  <dcterms:modified xsi:type="dcterms:W3CDTF">2023-07-29T19:26:42Z</dcterms:modified>
</cp:coreProperties>
</file>